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60"/>
  </p:notesMasterIdLst>
  <p:sldIdLst>
    <p:sldId id="342" r:id="rId2"/>
    <p:sldId id="293" r:id="rId3"/>
    <p:sldId id="423" r:id="rId4"/>
    <p:sldId id="425" r:id="rId5"/>
    <p:sldId id="347" r:id="rId6"/>
    <p:sldId id="296" r:id="rId7"/>
    <p:sldId id="439" r:id="rId8"/>
    <p:sldId id="348" r:id="rId9"/>
    <p:sldId id="419" r:id="rId10"/>
    <p:sldId id="420" r:id="rId11"/>
    <p:sldId id="424" r:id="rId12"/>
    <p:sldId id="427" r:id="rId13"/>
    <p:sldId id="374" r:id="rId14"/>
    <p:sldId id="343" r:id="rId15"/>
    <p:sldId id="380" r:id="rId16"/>
    <p:sldId id="307" r:id="rId17"/>
    <p:sldId id="350" r:id="rId18"/>
    <p:sldId id="388" r:id="rId19"/>
    <p:sldId id="390" r:id="rId20"/>
    <p:sldId id="392" r:id="rId21"/>
    <p:sldId id="382" r:id="rId22"/>
    <p:sldId id="312" r:id="rId23"/>
    <p:sldId id="428" r:id="rId24"/>
    <p:sldId id="429" r:id="rId25"/>
    <p:sldId id="430" r:id="rId26"/>
    <p:sldId id="434" r:id="rId27"/>
    <p:sldId id="435" r:id="rId28"/>
    <p:sldId id="436" r:id="rId29"/>
    <p:sldId id="445" r:id="rId30"/>
    <p:sldId id="437" r:id="rId31"/>
    <p:sldId id="438" r:id="rId32"/>
    <p:sldId id="334" r:id="rId33"/>
    <p:sldId id="387" r:id="rId34"/>
    <p:sldId id="306" r:id="rId35"/>
    <p:sldId id="356" r:id="rId36"/>
    <p:sldId id="357" r:id="rId37"/>
    <p:sldId id="354" r:id="rId38"/>
    <p:sldId id="443" r:id="rId39"/>
    <p:sldId id="339" r:id="rId40"/>
    <p:sldId id="368" r:id="rId41"/>
    <p:sldId id="326" r:id="rId42"/>
    <p:sldId id="376" r:id="rId43"/>
    <p:sldId id="375" r:id="rId44"/>
    <p:sldId id="377" r:id="rId45"/>
    <p:sldId id="364" r:id="rId46"/>
    <p:sldId id="365" r:id="rId47"/>
    <p:sldId id="366" r:id="rId48"/>
    <p:sldId id="321" r:id="rId49"/>
    <p:sldId id="363" r:id="rId50"/>
    <p:sldId id="378" r:id="rId51"/>
    <p:sldId id="369" r:id="rId52"/>
    <p:sldId id="371" r:id="rId53"/>
    <p:sldId id="391" r:id="rId54"/>
    <p:sldId id="372" r:id="rId55"/>
    <p:sldId id="446" r:id="rId56"/>
    <p:sldId id="447" r:id="rId57"/>
    <p:sldId id="442" r:id="rId58"/>
    <p:sldId id="344" r:id="rId59"/>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8522"/>
    <a:srgbClr val="B5622C"/>
    <a:srgbClr val="EC2879"/>
    <a:srgbClr val="02FA00"/>
    <a:srgbClr val="01FDFF"/>
    <a:srgbClr val="0432FF"/>
    <a:srgbClr val="009244"/>
    <a:srgbClr val="07FA03"/>
    <a:srgbClr val="F893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8" autoAdjust="0"/>
    <p:restoredTop sz="82620"/>
  </p:normalViewPr>
  <p:slideViewPr>
    <p:cSldViewPr>
      <p:cViewPr varScale="1">
        <p:scale>
          <a:sx n="125" d="100"/>
          <a:sy n="125" d="100"/>
        </p:scale>
        <p:origin x="1206" y="96"/>
      </p:cViewPr>
      <p:guideLst>
        <p:guide orient="horz" pos="1620"/>
        <p:guide pos="2880"/>
      </p:guideLst>
    </p:cSldViewPr>
  </p:slideViewPr>
  <p:notesTextViewPr>
    <p:cViewPr>
      <p:scale>
        <a:sx n="65" d="100"/>
        <a:sy n="6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A2037F-EC31-1F49-97FF-683436EDF8E0}" type="datetimeFigureOut">
              <a:rPr lang="en-US" smtClean="0"/>
              <a:t>3/27/2018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2505A-4D44-8049-ABBE-DBAA4C6AA7F6}" type="slidenum">
              <a:rPr lang="en-US" smtClean="0"/>
              <a:t>‹#›</a:t>
            </a:fld>
            <a:endParaRPr lang="en-US"/>
          </a:p>
        </p:txBody>
      </p:sp>
    </p:spTree>
    <p:extLst>
      <p:ext uri="{BB962C8B-B14F-4D97-AF65-F5344CB8AC3E}">
        <p14:creationId xmlns:p14="http://schemas.microsoft.com/office/powerpoint/2010/main" val="277523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Thanks for the introduction. Good morning everyone, My</a:t>
            </a:r>
            <a:r>
              <a:rPr lang="en-US" sz="1200" kern="1200" baseline="0" dirty="0">
                <a:solidFill>
                  <a:schemeClr val="tx1"/>
                </a:solidFill>
                <a:effectLst/>
                <a:latin typeface="+mn-lt"/>
                <a:ea typeface="+mn-ea"/>
                <a:cs typeface="+mn-cs"/>
              </a:rPr>
              <a:t> name is </a:t>
            </a:r>
            <a:r>
              <a:rPr lang="en-US" sz="1200" kern="1200" dirty="0">
                <a:solidFill>
                  <a:schemeClr val="tx1"/>
                </a:solidFill>
                <a:effectLst/>
                <a:latin typeface="+mn-lt"/>
                <a:ea typeface="+mn-ea"/>
                <a:cs typeface="+mn-cs"/>
              </a:rPr>
              <a:t>Changqing Zou, In this talk, I will present our work on Grouping Discrete Graphical Patterns. </a:t>
            </a:r>
          </a:p>
        </p:txBody>
      </p:sp>
      <p:sp>
        <p:nvSpPr>
          <p:cNvPr id="4" name="Slide Number Placeholder 3"/>
          <p:cNvSpPr>
            <a:spLocks noGrp="1"/>
          </p:cNvSpPr>
          <p:nvPr>
            <p:ph type="sldNum" sz="quarter" idx="10"/>
          </p:nvPr>
        </p:nvSpPr>
        <p:spPr/>
        <p:txBody>
          <a:bodyPr/>
          <a:lstStyle/>
          <a:p>
            <a:fld id="{763D32D2-AC45-4669-B6D3-14C67F8755DE}" type="slidenum">
              <a:rPr lang="zh-CN" altLang="en-US" smtClean="0"/>
              <a:pPr/>
              <a:t>1</a:t>
            </a:fld>
            <a:endParaRPr lang="zh-CN" altLang="en-US"/>
          </a:p>
        </p:txBody>
      </p:sp>
    </p:spTree>
    <p:extLst>
      <p:ext uri="{BB962C8B-B14F-4D97-AF65-F5344CB8AC3E}">
        <p14:creationId xmlns:p14="http://schemas.microsoft.com/office/powerpoint/2010/main" val="1208119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sz="1200" kern="1200" baseline="0" dirty="0">
                <a:solidFill>
                  <a:schemeClr val="tx1"/>
                </a:solidFill>
                <a:effectLst/>
                <a:latin typeface="+mn-lt"/>
                <a:ea typeface="+mn-ea"/>
                <a:cs typeface="+mn-cs"/>
              </a:rPr>
              <a:t>Pattern Exploration, and Layout Optimization where automatic p</a:t>
            </a:r>
            <a:r>
              <a:rPr lang="en-US" sz="1200" kern="1200" dirty="0">
                <a:solidFill>
                  <a:schemeClr val="tx1"/>
                </a:solidFill>
                <a:effectLst/>
                <a:latin typeface="+mn-lt"/>
                <a:ea typeface="+mn-ea"/>
                <a:cs typeface="+mn-cs"/>
              </a:rPr>
              <a:t>attern</a:t>
            </a:r>
            <a:r>
              <a:rPr lang="en-US" sz="1200" kern="1200" baseline="0" dirty="0">
                <a:solidFill>
                  <a:schemeClr val="tx1"/>
                </a:solidFill>
                <a:effectLst/>
                <a:latin typeface="+mn-lt"/>
                <a:ea typeface="+mn-ea"/>
                <a:cs typeface="+mn-cs"/>
              </a:rPr>
              <a:t> g</a:t>
            </a:r>
            <a:r>
              <a:rPr lang="en-US" sz="1200" kern="1200" dirty="0">
                <a:solidFill>
                  <a:schemeClr val="tx1"/>
                </a:solidFill>
                <a:effectLst/>
                <a:latin typeface="+mn-lt"/>
                <a:ea typeface="+mn-ea"/>
                <a:cs typeface="+mn-cs"/>
              </a:rPr>
              <a:t>rouping </a:t>
            </a:r>
            <a:r>
              <a:rPr lang="en-US" altLang="zh-CN" baseline="0" dirty="0"/>
              <a:t>will significantly lessen user’s interactions</a:t>
            </a:r>
            <a:endParaRPr lang="zh-CN" altLang="en-US" dirty="0"/>
          </a:p>
        </p:txBody>
      </p:sp>
      <p:sp>
        <p:nvSpPr>
          <p:cNvPr id="4" name="灯片编号占位符 3"/>
          <p:cNvSpPr>
            <a:spLocks noGrp="1"/>
          </p:cNvSpPr>
          <p:nvPr>
            <p:ph type="sldNum" sz="quarter" idx="10"/>
          </p:nvPr>
        </p:nvSpPr>
        <p:spPr/>
        <p:txBody>
          <a:bodyPr/>
          <a:lstStyle/>
          <a:p>
            <a:fld id="{E2E96DE1-20D8-401D-AECF-1550D1AA0F7D}" type="slidenum">
              <a:rPr lang="en-US" smtClean="0"/>
              <a:pPr/>
              <a:t>10</a:t>
            </a:fld>
            <a:endParaRPr lang="en-US"/>
          </a:p>
        </p:txBody>
      </p:sp>
    </p:spTree>
    <p:extLst>
      <p:ext uri="{BB962C8B-B14F-4D97-AF65-F5344CB8AC3E}">
        <p14:creationId xmlns:p14="http://schemas.microsoft.com/office/powerpoint/2010/main" val="129332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sz="1200" kern="1200" baseline="0" dirty="0">
                <a:solidFill>
                  <a:schemeClr val="tx1"/>
                </a:solidFill>
                <a:effectLst/>
                <a:latin typeface="+mn-lt"/>
                <a:ea typeface="+mn-ea"/>
                <a:cs typeface="+mn-cs"/>
              </a:rPr>
              <a:t>and Layout Optimization. </a:t>
            </a:r>
            <a:r>
              <a:rPr lang="en-US" sz="1200" b="0" i="0" kern="1200" dirty="0">
                <a:solidFill>
                  <a:schemeClr val="tx1"/>
                </a:solidFill>
                <a:effectLst/>
                <a:latin typeface="+mn-lt"/>
                <a:ea typeface="+mn-ea"/>
                <a:cs typeface="+mn-cs"/>
              </a:rPr>
              <a:t>We</a:t>
            </a:r>
            <a:r>
              <a:rPr lang="en-US" sz="1200" b="0" i="0" kern="1200" baseline="0" dirty="0">
                <a:solidFill>
                  <a:schemeClr val="tx1"/>
                </a:solidFill>
                <a:effectLst/>
                <a:latin typeface="+mn-lt"/>
                <a:ea typeface="+mn-ea"/>
                <a:cs typeface="+mn-cs"/>
              </a:rPr>
              <a:t> are not the first to propose</a:t>
            </a:r>
            <a:r>
              <a:rPr lang="en-US" sz="1200" b="0" i="0" kern="1200" dirty="0">
                <a:solidFill>
                  <a:schemeClr val="tx1"/>
                </a:solidFill>
                <a:effectLst/>
                <a:latin typeface="+mn-lt"/>
                <a:ea typeface="+mn-ea"/>
                <a:cs typeface="+mn-cs"/>
              </a:rPr>
              <a:t> this very</a:t>
            </a:r>
            <a:r>
              <a:rPr lang="en-US" sz="1200" b="0" i="0" kern="1200" baseline="0" dirty="0">
                <a:solidFill>
                  <a:schemeClr val="tx1"/>
                </a:solidFill>
                <a:effectLst/>
                <a:latin typeface="+mn-lt"/>
                <a:ea typeface="+mn-ea"/>
                <a:cs typeface="+mn-cs"/>
              </a:rPr>
              <a:t> useful prob</a:t>
            </a:r>
            <a:r>
              <a:rPr lang="en-US" sz="1200" b="0" i="0" kern="1200" dirty="0">
                <a:solidFill>
                  <a:schemeClr val="tx1"/>
                </a:solidFill>
                <a:effectLst/>
                <a:latin typeface="+mn-lt"/>
                <a:ea typeface="+mn-ea"/>
                <a:cs typeface="+mn-cs"/>
              </a:rPr>
              <a:t>lem</a:t>
            </a:r>
            <a:endParaRPr lang="zh-CN" altLang="en-US" dirty="0"/>
          </a:p>
        </p:txBody>
      </p:sp>
      <p:sp>
        <p:nvSpPr>
          <p:cNvPr id="4" name="灯片编号占位符 3"/>
          <p:cNvSpPr>
            <a:spLocks noGrp="1"/>
          </p:cNvSpPr>
          <p:nvPr>
            <p:ph type="sldNum" sz="quarter" idx="10"/>
          </p:nvPr>
        </p:nvSpPr>
        <p:spPr/>
        <p:txBody>
          <a:bodyPr/>
          <a:lstStyle/>
          <a:p>
            <a:fld id="{E2E96DE1-20D8-401D-AECF-1550D1AA0F7D}" type="slidenum">
              <a:rPr lang="en-US" smtClean="0"/>
              <a:pPr/>
              <a:t>11</a:t>
            </a:fld>
            <a:endParaRPr lang="en-US"/>
          </a:p>
        </p:txBody>
      </p:sp>
    </p:spTree>
    <p:extLst>
      <p:ext uri="{BB962C8B-B14F-4D97-AF65-F5344CB8AC3E}">
        <p14:creationId xmlns:p14="http://schemas.microsoft.com/office/powerpoint/2010/main" val="1522395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sz="1200" b="0" i="0" kern="1200" baseline="0" dirty="0">
                <a:solidFill>
                  <a:schemeClr val="tx1"/>
                </a:solidFill>
                <a:effectLst/>
                <a:latin typeface="+mn-lt"/>
                <a:ea typeface="+mn-ea"/>
                <a:cs typeface="+mn-cs"/>
              </a:rPr>
              <a:t> Actually,</a:t>
            </a:r>
            <a:r>
              <a:rPr lang="en-US" sz="1200" b="0" i="0" kern="1200" dirty="0">
                <a:solidFill>
                  <a:schemeClr val="tx1"/>
                </a:solidFill>
                <a:effectLst/>
                <a:latin typeface="+mn-lt"/>
                <a:ea typeface="+mn-ea"/>
                <a:cs typeface="+mn-cs"/>
              </a:rPr>
              <a:t> there are two major lines of work on this topic. One direction is to apply Gestalt rules, Another direction is to detect symmetries between elements.</a:t>
            </a:r>
            <a:endParaRPr lang="zh-CN" altLang="en-US" dirty="0"/>
          </a:p>
        </p:txBody>
      </p:sp>
      <p:sp>
        <p:nvSpPr>
          <p:cNvPr id="4" name="灯片编号占位符 3"/>
          <p:cNvSpPr>
            <a:spLocks noGrp="1"/>
          </p:cNvSpPr>
          <p:nvPr>
            <p:ph type="sldNum" sz="quarter" idx="10"/>
          </p:nvPr>
        </p:nvSpPr>
        <p:spPr/>
        <p:txBody>
          <a:bodyPr/>
          <a:lstStyle/>
          <a:p>
            <a:fld id="{E2E96DE1-20D8-401D-AECF-1550D1AA0F7D}" type="slidenum">
              <a:rPr lang="en-US" smtClean="0"/>
              <a:pPr/>
              <a:t>12</a:t>
            </a:fld>
            <a:endParaRPr lang="en-US"/>
          </a:p>
        </p:txBody>
      </p:sp>
    </p:spTree>
    <p:extLst>
      <p:ext uri="{BB962C8B-B14F-4D97-AF65-F5344CB8AC3E}">
        <p14:creationId xmlns:p14="http://schemas.microsoft.com/office/powerpoint/2010/main" val="1737580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sz="1200" b="0" i="0" kern="1200" dirty="0">
                <a:solidFill>
                  <a:schemeClr val="tx1"/>
                </a:solidFill>
                <a:effectLst/>
                <a:latin typeface="+mn-lt"/>
                <a:ea typeface="+mn-ea"/>
                <a:cs typeface="+mn-cs"/>
              </a:rPr>
              <a:t>The most relevant work is  Nan’s SIGGRAPH project</a:t>
            </a:r>
            <a:r>
              <a:rPr lang="en-US" sz="1200" b="0" i="0" kern="1200" baseline="0" dirty="0">
                <a:solidFill>
                  <a:schemeClr val="tx1"/>
                </a:solidFill>
                <a:effectLst/>
                <a:latin typeface="+mn-lt"/>
                <a:ea typeface="+mn-ea"/>
                <a:cs typeface="+mn-cs"/>
              </a:rPr>
              <a:t> in 2011.</a:t>
            </a:r>
            <a:r>
              <a:rPr lang="en-US" sz="1200" b="0" i="0" kern="1200" dirty="0">
                <a:solidFill>
                  <a:schemeClr val="tx1"/>
                </a:solidFill>
                <a:effectLst/>
                <a:latin typeface="+mn-lt"/>
                <a:ea typeface="+mn-ea"/>
                <a:cs typeface="+mn-cs"/>
              </a:rPr>
              <a:t> which tries to quantify Gestalt rules in an energy-based optimization approach. This approach works well in grouping building façade patterns which have lots of perfect symmetries and regularities. But the problem we are trying to tackle in this paper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has more noisy inputs.</a:t>
            </a:r>
          </a:p>
        </p:txBody>
      </p:sp>
      <p:sp>
        <p:nvSpPr>
          <p:cNvPr id="4" name="灯片编号占位符 3"/>
          <p:cNvSpPr>
            <a:spLocks noGrp="1"/>
          </p:cNvSpPr>
          <p:nvPr>
            <p:ph type="sldNum" sz="quarter" idx="10"/>
          </p:nvPr>
        </p:nvSpPr>
        <p:spPr/>
        <p:txBody>
          <a:bodyPr/>
          <a:lstStyle/>
          <a:p>
            <a:fld id="{E2E96DE1-20D8-401D-AECF-1550D1AA0F7D}" type="slidenum">
              <a:rPr lang="en-US" smtClean="0"/>
              <a:pPr/>
              <a:t>13</a:t>
            </a:fld>
            <a:endParaRPr lang="en-US"/>
          </a:p>
        </p:txBody>
      </p:sp>
    </p:spTree>
    <p:extLst>
      <p:ext uri="{BB962C8B-B14F-4D97-AF65-F5344CB8AC3E}">
        <p14:creationId xmlns:p14="http://schemas.microsoft.com/office/powerpoint/2010/main" val="894768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main characteristics of previous work focus on two aspects: coming up </a:t>
            </a:r>
            <a:r>
              <a:rPr lang="en-US" sz="1200" b="1" i="0" u="none" strike="noStrike" kern="1200" dirty="0">
                <a:solidFill>
                  <a:schemeClr val="tx1"/>
                </a:solidFill>
                <a:effectLst/>
                <a:latin typeface="+mn-lt"/>
                <a:ea typeface="+mn-ea"/>
                <a:cs typeface="+mn-cs"/>
              </a:rPr>
              <a:t>hand-engineering</a:t>
            </a:r>
            <a:r>
              <a:rPr lang="en-US" sz="1200" b="0" i="0" u="none" strike="noStrike" kern="1200" dirty="0">
                <a:solidFill>
                  <a:schemeClr val="tx1"/>
                </a:solidFill>
                <a:effectLst/>
                <a:latin typeface="+mn-lt"/>
                <a:ea typeface="+mn-ea"/>
                <a:cs typeface="+mn-cs"/>
              </a:rPr>
              <a:t> rules for the task, and </a:t>
            </a:r>
            <a:r>
              <a:rPr lang="en-US" sz="1200" b="1" i="0" u="none" strike="noStrike" kern="1200" dirty="0">
                <a:solidFill>
                  <a:schemeClr val="tx1"/>
                </a:solidFill>
                <a:effectLst/>
                <a:latin typeface="+mn-lt"/>
                <a:ea typeface="+mn-ea"/>
                <a:cs typeface="+mn-cs"/>
              </a:rPr>
              <a:t>hand-tuning</a:t>
            </a:r>
            <a:r>
              <a:rPr lang="en-US" sz="1200" b="0" i="0" u="none" strike="noStrike" kern="1200" dirty="0">
                <a:solidFill>
                  <a:schemeClr val="tx1"/>
                </a:solidFill>
                <a:effectLst/>
                <a:latin typeface="+mn-lt"/>
                <a:ea typeface="+mn-ea"/>
                <a:cs typeface="+mn-cs"/>
              </a:rPr>
              <a:t> the relative importance of rules.</a:t>
            </a:r>
            <a:endParaRPr lang="en-US" b="0" dirty="0">
              <a:effectLst/>
            </a:endParaRPr>
          </a:p>
          <a:p>
            <a:r>
              <a:rPr lang="en-US" sz="1200" b="0" i="0" u="none" strike="noStrike" kern="1200" dirty="0">
                <a:solidFill>
                  <a:schemeClr val="tx1"/>
                </a:solidFill>
                <a:effectLst/>
                <a:latin typeface="+mn-lt"/>
                <a:ea typeface="+mn-ea"/>
                <a:cs typeface="+mn-cs"/>
              </a:rPr>
              <a:t>Unfortunately, this strategy is not robust to the noise. Taking this case for example, we will expect the elements forming the outer square being grouped together. But a direct use of Nan’s strategy fails to achieve</a:t>
            </a:r>
            <a:r>
              <a:rPr lang="en-US" sz="1200" b="0" i="0" u="none" strike="noStrike" kern="1200" baseline="0" dirty="0">
                <a:solidFill>
                  <a:schemeClr val="tx1"/>
                </a:solidFill>
                <a:effectLst/>
                <a:latin typeface="+mn-lt"/>
                <a:ea typeface="+mn-ea"/>
                <a:cs typeface="+mn-cs"/>
              </a:rPr>
              <a:t> the goal. </a:t>
            </a:r>
            <a:endParaRPr lang="zh-CN" altLang="en-US" dirty="0"/>
          </a:p>
        </p:txBody>
      </p:sp>
      <p:sp>
        <p:nvSpPr>
          <p:cNvPr id="4" name="灯片编号占位符 3"/>
          <p:cNvSpPr>
            <a:spLocks noGrp="1"/>
          </p:cNvSpPr>
          <p:nvPr>
            <p:ph type="sldNum" sz="quarter" idx="10"/>
          </p:nvPr>
        </p:nvSpPr>
        <p:spPr/>
        <p:txBody>
          <a:bodyPr/>
          <a:lstStyle/>
          <a:p>
            <a:fld id="{E2E96DE1-20D8-401D-AECF-1550D1AA0F7D}" type="slidenum">
              <a:rPr lang="en-US" smtClean="0"/>
              <a:pPr/>
              <a:t>14</a:t>
            </a:fld>
            <a:endParaRPr lang="en-US"/>
          </a:p>
        </p:txBody>
      </p:sp>
    </p:spTree>
    <p:extLst>
      <p:ext uri="{BB962C8B-B14F-4D97-AF65-F5344CB8AC3E}">
        <p14:creationId xmlns:p14="http://schemas.microsoft.com/office/powerpoint/2010/main" val="630095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So</a:t>
            </a:r>
            <a:r>
              <a:rPr lang="en-US" altLang="zh-CN" baseline="0" dirty="0"/>
              <a:t> we turned to another way. Don’t Explicitly design features and don’t manually set the feature weights. We Proposed a data-driven strategy. We let the machine “see” many patterns with ground-truth grouping information. We expect the grouping rules can be generalized to more data.  For example</a:t>
            </a:r>
            <a:r>
              <a:rPr lang="is-IS" altLang="zh-CN" baseline="0" dirty="0"/>
              <a:t>….</a:t>
            </a:r>
            <a:endParaRPr lang="zh-CN" altLang="en-US" dirty="0"/>
          </a:p>
        </p:txBody>
      </p:sp>
      <p:sp>
        <p:nvSpPr>
          <p:cNvPr id="4" name="灯片编号占位符 3"/>
          <p:cNvSpPr>
            <a:spLocks noGrp="1"/>
          </p:cNvSpPr>
          <p:nvPr>
            <p:ph type="sldNum" sz="quarter" idx="10"/>
          </p:nvPr>
        </p:nvSpPr>
        <p:spPr/>
        <p:txBody>
          <a:bodyPr/>
          <a:lstStyle/>
          <a:p>
            <a:fld id="{E2E96DE1-20D8-401D-AECF-1550D1AA0F7D}" type="slidenum">
              <a:rPr lang="en-US" smtClean="0"/>
              <a:pPr/>
              <a:t>15</a:t>
            </a:fld>
            <a:endParaRPr lang="en-US"/>
          </a:p>
        </p:txBody>
      </p:sp>
    </p:spTree>
    <p:extLst>
      <p:ext uri="{BB962C8B-B14F-4D97-AF65-F5344CB8AC3E}">
        <p14:creationId xmlns:p14="http://schemas.microsoft.com/office/powerpoint/2010/main" val="1054420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Instead, we propose a data-driven strategy. We don’t </a:t>
            </a:r>
            <a:r>
              <a:rPr lang="en-US" sz="1200" b="1" i="0" u="none" strike="noStrike" kern="1200" dirty="0">
                <a:solidFill>
                  <a:schemeClr val="tx1"/>
                </a:solidFill>
                <a:effectLst/>
                <a:latin typeface="+mn-lt"/>
                <a:ea typeface="+mn-ea"/>
                <a:cs typeface="+mn-cs"/>
              </a:rPr>
              <a:t>hand-design</a:t>
            </a:r>
            <a:r>
              <a:rPr lang="en-US" sz="1200" b="0" i="0" u="none" strike="noStrike" kern="1200" dirty="0">
                <a:solidFill>
                  <a:schemeClr val="tx1"/>
                </a:solidFill>
                <a:effectLst/>
                <a:latin typeface="+mn-lt"/>
                <a:ea typeface="+mn-ea"/>
                <a:cs typeface="+mn-cs"/>
              </a:rPr>
              <a:t> features and we don’t </a:t>
            </a:r>
            <a:r>
              <a:rPr lang="en-US" sz="1200" b="1" i="0" u="none" strike="noStrike" kern="1200" dirty="0">
                <a:solidFill>
                  <a:schemeClr val="tx1"/>
                </a:solidFill>
                <a:effectLst/>
                <a:latin typeface="+mn-lt"/>
                <a:ea typeface="+mn-ea"/>
                <a:cs typeface="+mn-cs"/>
              </a:rPr>
              <a:t>hand-tune</a:t>
            </a:r>
            <a:r>
              <a:rPr lang="en-US" sz="1200" b="0" i="0" u="none" strike="noStrike" kern="1200" dirty="0">
                <a:solidFill>
                  <a:schemeClr val="tx1"/>
                </a:solidFill>
                <a:effectLst/>
                <a:latin typeface="+mn-lt"/>
                <a:ea typeface="+mn-ea"/>
                <a:cs typeface="+mn-cs"/>
              </a:rPr>
              <a:t> the feature weights. We let the machine “see” many synthetic patterns with ground-truth grouping information. We expect a grouping strategy can be </a:t>
            </a:r>
            <a:r>
              <a:rPr lang="en-US" sz="1200" b="0" i="0" kern="1200" dirty="0">
                <a:solidFill>
                  <a:schemeClr val="tx1"/>
                </a:solidFill>
                <a:effectLst/>
                <a:latin typeface="+mn-lt"/>
                <a:ea typeface="+mn-ea"/>
                <a:cs typeface="+mn-cs"/>
              </a:rPr>
              <a:t>discovered </a:t>
            </a:r>
            <a:r>
              <a:rPr lang="en-US" sz="1200" b="0" i="0" u="none" strike="noStrike" kern="1200" dirty="0">
                <a:solidFill>
                  <a:schemeClr val="tx1"/>
                </a:solidFill>
                <a:effectLst/>
                <a:latin typeface="+mn-lt"/>
                <a:ea typeface="+mn-ea"/>
                <a:cs typeface="+mn-cs"/>
              </a:rPr>
              <a:t>automatically and can be generalized to real data.</a:t>
            </a:r>
            <a:br>
              <a:rPr lang="en-US" dirty="0"/>
            </a:br>
            <a:endParaRPr lang="zh-CN" altLang="en-US" dirty="0"/>
          </a:p>
        </p:txBody>
      </p:sp>
      <p:sp>
        <p:nvSpPr>
          <p:cNvPr id="4" name="灯片编号占位符 3"/>
          <p:cNvSpPr>
            <a:spLocks noGrp="1"/>
          </p:cNvSpPr>
          <p:nvPr>
            <p:ph type="sldNum" sz="quarter" idx="10"/>
          </p:nvPr>
        </p:nvSpPr>
        <p:spPr/>
        <p:txBody>
          <a:bodyPr/>
          <a:lstStyle/>
          <a:p>
            <a:fld id="{E2E96DE1-20D8-401D-AECF-1550D1AA0F7D}" type="slidenum">
              <a:rPr lang="en-US" smtClean="0"/>
              <a:pPr/>
              <a:t>16</a:t>
            </a:fld>
            <a:endParaRPr lang="en-US"/>
          </a:p>
        </p:txBody>
      </p:sp>
    </p:spTree>
    <p:extLst>
      <p:ext uri="{BB962C8B-B14F-4D97-AF65-F5344CB8AC3E}">
        <p14:creationId xmlns:p14="http://schemas.microsoft.com/office/powerpoint/2010/main" val="1812957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a nutshell, we are trying to learn a feature descriptor for each element such that this feature descriptor is suitable for grouping. As long as we have established a feature space for the elements, any clustering strategy can be applied for th</a:t>
            </a:r>
            <a:r>
              <a:rPr lang="en-US" altLang="zh-CN" sz="1200" b="0" i="0" u="none" strike="noStrike" kern="1200" dirty="0">
                <a:solidFill>
                  <a:schemeClr val="tx1"/>
                </a:solidFill>
                <a:effectLst/>
                <a:latin typeface="+mn-lt"/>
                <a:ea typeface="+mn-ea"/>
                <a:cs typeface="+mn-cs"/>
              </a:rPr>
              <a:t>e</a:t>
            </a:r>
            <a:r>
              <a:rPr lang="en-US" sz="1200" b="0" i="0" u="none" strike="noStrike" kern="1200" dirty="0">
                <a:solidFill>
                  <a:schemeClr val="tx1"/>
                </a:solidFill>
                <a:effectLst/>
                <a:latin typeface="+mn-lt"/>
                <a:ea typeface="+mn-ea"/>
                <a:cs typeface="+mn-cs"/>
              </a:rPr>
              <a:t> grouping task. </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17</a:t>
            </a:fld>
            <a:endParaRPr lang="en-US"/>
          </a:p>
        </p:txBody>
      </p:sp>
    </p:spTree>
    <p:extLst>
      <p:ext uri="{BB962C8B-B14F-4D97-AF65-F5344CB8AC3E}">
        <p14:creationId xmlns:p14="http://schemas.microsoft.com/office/powerpoint/2010/main" val="629306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Initially each element is a group. We merge the closest two groups in the feature space, and repeat until we reach our targeting number of groups. This is called agglomerative clustering. This may be the most intuitive clustering algorithm. We have experimented several different clustering strategies and I will show the comparison later. </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18</a:t>
            </a:fld>
            <a:endParaRPr lang="en-US"/>
          </a:p>
        </p:txBody>
      </p:sp>
    </p:spTree>
    <p:extLst>
      <p:ext uri="{BB962C8B-B14F-4D97-AF65-F5344CB8AC3E}">
        <p14:creationId xmlns:p14="http://schemas.microsoft.com/office/powerpoint/2010/main" val="198638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Again, I would like to emphasize that we are not optimizing the clustering algorithm itself. Our goal is trying to learn a feature descriptor for each element, or in other words we are trying to learn a representation space for those elements such that doing clustering in this space can yield better grouping results</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19</a:t>
            </a:fld>
            <a:endParaRPr lang="en-US"/>
          </a:p>
        </p:txBody>
      </p:sp>
    </p:spTree>
    <p:extLst>
      <p:ext uri="{BB962C8B-B14F-4D97-AF65-F5344CB8AC3E}">
        <p14:creationId xmlns:p14="http://schemas.microsoft.com/office/powerpoint/2010/main" val="1475877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Graphical Patterns</a:t>
            </a:r>
            <a:r>
              <a:rPr lang="en-US" sz="1200" kern="1200" baseline="0" dirty="0">
                <a:solidFill>
                  <a:schemeClr val="tx1"/>
                </a:solidFill>
                <a:effectLst/>
                <a:latin typeface="+mn-lt"/>
                <a:ea typeface="+mn-ea"/>
                <a:cs typeface="+mn-cs"/>
              </a:rPr>
              <a:t> are often </a:t>
            </a:r>
            <a:r>
              <a:rPr lang="en-US" sz="1200" b="0" i="0" u="none" strike="noStrike" kern="1200" baseline="0" dirty="0">
                <a:solidFill>
                  <a:schemeClr val="tx1"/>
                </a:solidFill>
                <a:latin typeface="+mn-lt"/>
                <a:ea typeface="+mn-ea"/>
                <a:cs typeface="+mn-cs"/>
              </a:rPr>
              <a:t>encountered in our daily lives.</a:t>
            </a:r>
            <a:r>
              <a:rPr lang="en-US" sz="1200" b="0" i="0" u="none" strike="noStrike" kern="1200" baseline="0" dirty="0">
                <a:solidFill>
                  <a:schemeClr val="tx1"/>
                </a:solidFill>
                <a:effectLst/>
                <a:latin typeface="+mn-lt"/>
                <a:ea typeface="+mn-ea"/>
                <a:cs typeface="+mn-cs"/>
              </a:rPr>
              <a:t> They can be </a:t>
            </a:r>
            <a:r>
              <a:rPr lang="en-US" sz="1200" kern="1200" baseline="0" dirty="0">
                <a:solidFill>
                  <a:schemeClr val="tx1"/>
                </a:solidFill>
                <a:effectLst/>
                <a:latin typeface="+mn-lt"/>
                <a:ea typeface="+mn-ea"/>
                <a:cs typeface="+mn-cs"/>
              </a:rPr>
              <a:t>found in many kinds of data such as Textiles, 2D  Vector arts </a:t>
            </a:r>
            <a:r>
              <a:rPr lang="en-US" sz="1200" kern="1200" baseline="0" dirty="0" err="1">
                <a:solidFill>
                  <a:schemeClr val="tx1"/>
                </a:solidFill>
                <a:effectLst/>
                <a:latin typeface="+mn-lt"/>
                <a:ea typeface="+mn-ea"/>
                <a:cs typeface="+mn-cs"/>
              </a:rPr>
              <a:t>lik</a:t>
            </a:r>
            <a:r>
              <a:rPr lang="en-US" sz="1200" kern="1200" baseline="0" dirty="0">
                <a:solidFill>
                  <a:schemeClr val="tx1"/>
                </a:solidFill>
                <a:effectLst/>
                <a:latin typeface="+mn-lt"/>
                <a:ea typeface="+mn-ea"/>
                <a:cs typeface="+mn-cs"/>
              </a:rPr>
              <a:t>, and Facades. </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2E96DE1-20D8-401D-AECF-1550D1AA0F7D}" type="slidenum">
              <a:rPr lang="en-US" smtClean="0"/>
              <a:pPr/>
              <a:t>2</a:t>
            </a:fld>
            <a:endParaRPr lang="en-US"/>
          </a:p>
        </p:txBody>
      </p:sp>
    </p:spTree>
    <p:extLst>
      <p:ext uri="{BB962C8B-B14F-4D97-AF65-F5344CB8AC3E}">
        <p14:creationId xmlns:p14="http://schemas.microsoft.com/office/powerpoint/2010/main" val="1330211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But what should we consider in learning the features? We still hope that our learned features can reflect the general principles in pattern grouping. So we will need a learning model that is capable of capturing those principles.</a:t>
            </a:r>
            <a:endParaRPr lang="en-US" b="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20</a:t>
            </a:fld>
            <a:endParaRPr lang="en-US"/>
          </a:p>
        </p:txBody>
      </p:sp>
    </p:spTree>
    <p:extLst>
      <p:ext uri="{BB962C8B-B14F-4D97-AF65-F5344CB8AC3E}">
        <p14:creationId xmlns:p14="http://schemas.microsoft.com/office/powerpoint/2010/main" val="1050540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Before</a:t>
            </a:r>
            <a:r>
              <a:rPr lang="en-US" sz="1200" b="0" i="0" u="none" strike="noStrike" kern="1200" baseline="0" dirty="0">
                <a:solidFill>
                  <a:schemeClr val="tx1"/>
                </a:solidFill>
                <a:effectLst/>
                <a:latin typeface="+mn-lt"/>
                <a:ea typeface="+mn-ea"/>
                <a:cs typeface="+mn-cs"/>
              </a:rPr>
              <a:t> teaching machine to learn grouping. L</a:t>
            </a:r>
            <a:r>
              <a:rPr lang="en-US" sz="1200" b="0" i="0" u="none" strike="noStrike" kern="1200" dirty="0">
                <a:solidFill>
                  <a:schemeClr val="tx1"/>
                </a:solidFill>
                <a:effectLst/>
                <a:latin typeface="+mn-lt"/>
                <a:ea typeface="+mn-ea"/>
                <a:cs typeface="+mn-cs"/>
              </a:rPr>
              <a:t>et's first </a:t>
            </a:r>
            <a:r>
              <a:rPr lang="en-US" sz="1200" b="1" i="0" u="none" strike="noStrike" kern="1200" dirty="0">
                <a:solidFill>
                  <a:schemeClr val="tx1"/>
                </a:solidFill>
                <a:effectLst/>
                <a:latin typeface="+mn-lt"/>
                <a:ea typeface="+mn-ea"/>
                <a:cs typeface="+mn-cs"/>
              </a:rPr>
              <a:t>manually</a:t>
            </a:r>
            <a:r>
              <a:rPr lang="en-US" sz="1200" b="0" i="0" u="none" strike="noStrike" kern="1200" dirty="0">
                <a:solidFill>
                  <a:schemeClr val="tx1"/>
                </a:solidFill>
                <a:effectLst/>
                <a:latin typeface="+mn-lt"/>
                <a:ea typeface="+mn-ea"/>
                <a:cs typeface="+mn-cs"/>
              </a:rPr>
              <a:t> do the grouping on this teddy bear. Then we can see</a:t>
            </a:r>
            <a:r>
              <a:rPr lang="en-US" sz="1200" b="0" i="0" u="none" strike="noStrike" kern="1200" baseline="0" dirty="0">
                <a:solidFill>
                  <a:schemeClr val="tx1"/>
                </a:solidFill>
                <a:effectLst/>
                <a:latin typeface="+mn-lt"/>
                <a:ea typeface="+mn-ea"/>
                <a:cs typeface="+mn-cs"/>
              </a:rPr>
              <a:t> if human experience could migrate to machine.  Through this, we hope to find </a:t>
            </a:r>
            <a:r>
              <a:rPr lang="en-US" sz="1200" b="0" i="0" u="none" strike="noStrike" kern="1200" dirty="0">
                <a:solidFill>
                  <a:schemeClr val="tx1"/>
                </a:solidFill>
                <a:effectLst/>
                <a:latin typeface="+mn-lt"/>
                <a:ea typeface="+mn-ea"/>
                <a:cs typeface="+mn-cs"/>
              </a:rPr>
              <a:t>which learning model is most suitable for capturing each principle.</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21</a:t>
            </a:fld>
            <a:endParaRPr lang="en-US"/>
          </a:p>
        </p:txBody>
      </p:sp>
    </p:spTree>
    <p:extLst>
      <p:ext uri="{BB962C8B-B14F-4D97-AF65-F5344CB8AC3E}">
        <p14:creationId xmlns:p14="http://schemas.microsoft.com/office/powerpoint/2010/main" val="1292630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can see these little toes in this teddy bear are similar</a:t>
            </a:r>
            <a:r>
              <a:rPr lang="en-US" sz="1200" b="0" i="0" u="none" strike="noStrike" kern="1200" baseline="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rPr>
              <a:t>close to each other. It’s intuitive to group them together. </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22</a:t>
            </a:fld>
            <a:endParaRPr lang="en-US"/>
          </a:p>
        </p:txBody>
      </p:sp>
    </p:spTree>
    <p:extLst>
      <p:ext uri="{BB962C8B-B14F-4D97-AF65-F5344CB8AC3E}">
        <p14:creationId xmlns:p14="http://schemas.microsoft.com/office/powerpoint/2010/main" val="1949762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Also for the bodies of those 3 little bears, they are forming a horizontal alignment. Thus it also makes sense to make them a group.</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23</a:t>
            </a:fld>
            <a:endParaRPr lang="en-US"/>
          </a:p>
        </p:txBody>
      </p:sp>
    </p:spTree>
    <p:extLst>
      <p:ext uri="{BB962C8B-B14F-4D97-AF65-F5344CB8AC3E}">
        <p14:creationId xmlns:p14="http://schemas.microsoft.com/office/powerpoint/2010/main" val="1023142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For the two arms of the two big bears, although they are pretty far away, they show some kind of symmetry and can be group together. That is how we human will think about grouping. How can</a:t>
            </a:r>
            <a:r>
              <a:rPr lang="en-US" sz="1200" b="0" i="0" u="none" strike="noStrike" kern="1200" baseline="0" dirty="0">
                <a:solidFill>
                  <a:schemeClr val="tx1"/>
                </a:solidFill>
                <a:effectLst/>
                <a:latin typeface="+mn-lt"/>
                <a:ea typeface="+mn-ea"/>
                <a:cs typeface="+mn-cs"/>
              </a:rPr>
              <a:t> we</a:t>
            </a:r>
            <a:r>
              <a:rPr lang="en-US" sz="1200" b="0" i="0" u="none" strike="noStrike" kern="1200" dirty="0">
                <a:solidFill>
                  <a:schemeClr val="tx1"/>
                </a:solidFill>
                <a:effectLst/>
                <a:latin typeface="+mn-lt"/>
                <a:ea typeface="+mn-ea"/>
                <a:cs typeface="+mn-cs"/>
              </a:rPr>
              <a:t> migrate this human experience into machine learning?</a:t>
            </a:r>
            <a:r>
              <a:rPr lang="en-US" sz="1200" b="0" i="0" u="none" strike="noStrike"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24</a:t>
            </a:fld>
            <a:endParaRPr lang="en-US"/>
          </a:p>
        </p:txBody>
      </p:sp>
    </p:spTree>
    <p:extLst>
      <p:ext uri="{BB962C8B-B14F-4D97-AF65-F5344CB8AC3E}">
        <p14:creationId xmlns:p14="http://schemas.microsoft.com/office/powerpoint/2010/main" val="1219350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can see that the 'similarity' principle is related to element's shape while the proximity and continuity principle is related to element's context. They only capture the local information on individual elements so here we only need a model that can learn from</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local information</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25</a:t>
            </a:fld>
            <a:endParaRPr lang="en-US"/>
          </a:p>
        </p:txBody>
      </p:sp>
    </p:spTree>
    <p:extLst>
      <p:ext uri="{BB962C8B-B14F-4D97-AF65-F5344CB8AC3E}">
        <p14:creationId xmlns:p14="http://schemas.microsoft.com/office/powerpoint/2010/main" val="1624867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On the other hand, the symmetry principle is related to the overall structure so here we will need another learning model that can integrate the</a:t>
            </a:r>
            <a:r>
              <a:rPr lang="en-US" sz="1200" b="0" i="0" u="none" strike="noStrike" kern="1200" baseline="0" dirty="0">
                <a:solidFill>
                  <a:schemeClr val="tx1"/>
                </a:solidFill>
                <a:effectLst/>
                <a:latin typeface="+mn-lt"/>
                <a:ea typeface="+mn-ea"/>
                <a:cs typeface="+mn-cs"/>
              </a:rPr>
              <a:t> global </a:t>
            </a:r>
            <a:r>
              <a:rPr lang="en-US" sz="1200" b="0" i="0" u="none" strike="noStrike" kern="1200" dirty="0">
                <a:solidFill>
                  <a:schemeClr val="tx1"/>
                </a:solidFill>
                <a:effectLst/>
                <a:latin typeface="+mn-lt"/>
                <a:ea typeface="+mn-ea"/>
                <a:cs typeface="+mn-cs"/>
              </a:rPr>
              <a:t>information. Therefore we tackle this grouping problem using two different neural network models simultaneously.</a:t>
            </a:r>
            <a:endParaRPr lang="en-US" b="0" dirty="0">
              <a:effectLst/>
            </a:endParaRPr>
          </a:p>
        </p:txBody>
      </p:sp>
      <p:sp>
        <p:nvSpPr>
          <p:cNvPr id="4" name="Slide Number Placeholder 3"/>
          <p:cNvSpPr>
            <a:spLocks noGrp="1"/>
          </p:cNvSpPr>
          <p:nvPr>
            <p:ph type="sldNum" sz="quarter" idx="10"/>
          </p:nvPr>
        </p:nvSpPr>
        <p:spPr/>
        <p:txBody>
          <a:bodyPr/>
          <a:lstStyle/>
          <a:p>
            <a:fld id="{78F2505A-4D44-8049-ABBE-DBAA4C6AA7F6}" type="slidenum">
              <a:rPr lang="en-US" smtClean="0"/>
              <a:t>26</a:t>
            </a:fld>
            <a:endParaRPr lang="en-US"/>
          </a:p>
        </p:txBody>
      </p:sp>
    </p:spTree>
    <p:extLst>
      <p:ext uri="{BB962C8B-B14F-4D97-AF65-F5344CB8AC3E}">
        <p14:creationId xmlns:p14="http://schemas.microsoft.com/office/powerpoint/2010/main" val="1302987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Its output is a 32-D feature vector for each element. This feature vector is specifically designed to focus on the local information of the element since we constrain its perception field within the local context</a:t>
            </a:r>
            <a:endParaRPr lang="en-US" dirty="0"/>
          </a:p>
          <a:p>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27</a:t>
            </a:fld>
            <a:endParaRPr lang="en-US"/>
          </a:p>
        </p:txBody>
      </p:sp>
    </p:spTree>
    <p:extLst>
      <p:ext uri="{BB962C8B-B14F-4D97-AF65-F5344CB8AC3E}">
        <p14:creationId xmlns:p14="http://schemas.microsoft.com/office/powerpoint/2010/main" val="240849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first network is called Atomic Element Encoder which captures the local context of the elements. The input to this network contains 4 different scale of contexts around the element we are looking at. The network has a structure following Alex-Net. </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28</a:t>
            </a:fld>
            <a:endParaRPr lang="en-US"/>
          </a:p>
        </p:txBody>
      </p:sp>
    </p:spTree>
    <p:extLst>
      <p:ext uri="{BB962C8B-B14F-4D97-AF65-F5344CB8AC3E}">
        <p14:creationId xmlns:p14="http://schemas.microsoft.com/office/powerpoint/2010/main" val="499275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first network is called Atomic Element Encoder which captures the local context of the elements. The input to this network contains 4 different scale of contexts around the element we are looking at. The network has a structure following Alex-Net. </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29</a:t>
            </a:fld>
            <a:endParaRPr lang="en-US"/>
          </a:p>
        </p:txBody>
      </p:sp>
    </p:spTree>
    <p:extLst>
      <p:ext uri="{BB962C8B-B14F-4D97-AF65-F5344CB8AC3E}">
        <p14:creationId xmlns:p14="http://schemas.microsoft.com/office/powerpoint/2010/main" val="867592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Given a set of pattern elements, we seek a grouping based on </a:t>
            </a:r>
            <a:endParaRPr lang="en-US" altLang="zh-CN" dirty="0"/>
          </a:p>
        </p:txBody>
      </p:sp>
      <p:sp>
        <p:nvSpPr>
          <p:cNvPr id="4" name="灯片编号占位符 3"/>
          <p:cNvSpPr>
            <a:spLocks noGrp="1"/>
          </p:cNvSpPr>
          <p:nvPr>
            <p:ph type="sldNum" sz="quarter" idx="10"/>
          </p:nvPr>
        </p:nvSpPr>
        <p:spPr/>
        <p:txBody>
          <a:bodyPr/>
          <a:lstStyle/>
          <a:p>
            <a:fld id="{E2E96DE1-20D8-401D-AECF-1550D1AA0F7D}" type="slidenum">
              <a:rPr lang="en-US" smtClean="0"/>
              <a:pPr/>
              <a:t>3</a:t>
            </a:fld>
            <a:endParaRPr lang="en-US"/>
          </a:p>
        </p:txBody>
      </p:sp>
    </p:spTree>
    <p:extLst>
      <p:ext uri="{BB962C8B-B14F-4D97-AF65-F5344CB8AC3E}">
        <p14:creationId xmlns:p14="http://schemas.microsoft.com/office/powerpoint/2010/main" val="754137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other network is called Structure Encoder which captures the global information. It feeds the entire image to the network. The network has an encoder-decoder structure with U-Net connection. The network outputs feature maps that have the same resolution as the input. These feature maps are able to integrate global information since now the network can perceive the entire image.</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30</a:t>
            </a:fld>
            <a:endParaRPr lang="en-US"/>
          </a:p>
        </p:txBody>
      </p:sp>
    </p:spTree>
    <p:extLst>
      <p:ext uri="{BB962C8B-B14F-4D97-AF65-F5344CB8AC3E}">
        <p14:creationId xmlns:p14="http://schemas.microsoft.com/office/powerpoint/2010/main" val="80308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other network is called Structure Encoder which captures the global information. It feeds the entire image to the network. The network has an encoder-decoder structure with U-Net connection. The network outputs feature maps that have the same resolution as the input. These feature maps are able to integrate global information.</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31</a:t>
            </a:fld>
            <a:endParaRPr lang="en-US"/>
          </a:p>
        </p:txBody>
      </p:sp>
    </p:spTree>
    <p:extLst>
      <p:ext uri="{BB962C8B-B14F-4D97-AF65-F5344CB8AC3E}">
        <p14:creationId xmlns:p14="http://schemas.microsoft.com/office/powerpoint/2010/main" val="172019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entire network architecture is like this. Besides the features extracted from the Atomic Element Encoder network and the Structure Encoder Network, we also fuse the location and size information directly into the final feature vector.</a:t>
            </a:r>
            <a:endParaRPr lang="en-US" b="0" dirty="0">
              <a:effectLst/>
            </a:endParaRPr>
          </a:p>
        </p:txBody>
      </p:sp>
      <p:sp>
        <p:nvSpPr>
          <p:cNvPr id="4" name="Slide Number Placeholder 3"/>
          <p:cNvSpPr>
            <a:spLocks noGrp="1"/>
          </p:cNvSpPr>
          <p:nvPr>
            <p:ph type="sldNum" sz="quarter" idx="10"/>
          </p:nvPr>
        </p:nvSpPr>
        <p:spPr/>
        <p:txBody>
          <a:bodyPr/>
          <a:lstStyle/>
          <a:p>
            <a:fld id="{78F2505A-4D44-8049-ABBE-DBAA4C6AA7F6}" type="slidenum">
              <a:rPr lang="en-US" smtClean="0"/>
              <a:t>32</a:t>
            </a:fld>
            <a:endParaRPr lang="en-US"/>
          </a:p>
        </p:txBody>
      </p:sp>
    </p:spTree>
    <p:extLst>
      <p:ext uri="{BB962C8B-B14F-4D97-AF65-F5344CB8AC3E}">
        <p14:creationId xmlns:p14="http://schemas.microsoft.com/office/powerpoint/2010/main" val="97787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To train this network, we use a contrastive loss: it tries to pull two elements having the same group labels closer in the feature space, and push away two elements with</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different group labels.</a:t>
            </a:r>
            <a:endParaRPr lang="en-US" b="0" dirty="0">
              <a:effectLst/>
            </a:endParaRPr>
          </a:p>
          <a:p>
            <a:r>
              <a:rPr lang="en-US" sz="1200" b="0" i="0" u="none" strike="noStrike" kern="1200" dirty="0">
                <a:solidFill>
                  <a:schemeClr val="tx1"/>
                </a:solidFill>
                <a:effectLst/>
                <a:latin typeface="+mn-lt"/>
                <a:ea typeface="+mn-ea"/>
                <a:cs typeface="+mn-cs"/>
              </a:rPr>
              <a:t>The next question is how do we gather</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training data.</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33</a:t>
            </a:fld>
            <a:endParaRPr lang="en-US"/>
          </a:p>
        </p:txBody>
      </p:sp>
    </p:spTree>
    <p:extLst>
      <p:ext uri="{BB962C8B-B14F-4D97-AF65-F5344CB8AC3E}">
        <p14:creationId xmlns:p14="http://schemas.microsoft.com/office/powerpoint/2010/main" val="302152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This task</a:t>
            </a:r>
            <a:r>
              <a:rPr lang="en-US" baseline="0" dirty="0"/>
              <a:t> is not trivial. First, o</a:t>
            </a:r>
            <a:r>
              <a:rPr lang="en-US" dirty="0"/>
              <a:t>n</a:t>
            </a:r>
            <a:r>
              <a:rPr lang="en-US" baseline="0" dirty="0"/>
              <a:t> the web, a great proportion of graphical patterns are binary images.  Second, some patterns on the web have no flat colorized regions. In other word, </a:t>
            </a:r>
            <a:r>
              <a:rPr lang="en-US" sz="1200" b="0" i="0" kern="1200" dirty="0">
                <a:solidFill>
                  <a:schemeClr val="tx1"/>
                </a:solidFill>
                <a:effectLst/>
                <a:latin typeface="+mn-lt"/>
                <a:ea typeface="+mn-ea"/>
                <a:cs typeface="+mn-cs"/>
              </a:rPr>
              <a:t>in some regions, there</a:t>
            </a:r>
            <a:r>
              <a:rPr lang="en-US" sz="1200" b="0" i="0" kern="1200" baseline="0" dirty="0">
                <a:solidFill>
                  <a:schemeClr val="tx1"/>
                </a:solidFill>
                <a:effectLst/>
                <a:latin typeface="+mn-lt"/>
                <a:ea typeface="+mn-ea"/>
                <a:cs typeface="+mn-cs"/>
              </a:rPr>
              <a:t> is</a:t>
            </a:r>
            <a:r>
              <a:rPr lang="en-US" sz="1200" b="0" i="0" kern="1200" dirty="0">
                <a:solidFill>
                  <a:schemeClr val="tx1"/>
                </a:solidFill>
                <a:effectLst/>
                <a:latin typeface="+mn-lt"/>
                <a:ea typeface="+mn-ea"/>
                <a:cs typeface="+mn-cs"/>
              </a:rPr>
              <a:t> color gradient</a:t>
            </a:r>
            <a:r>
              <a:rPr lang="en-US" sz="1200" b="0" i="0" kern="1200" baseline="0" dirty="0">
                <a:solidFill>
                  <a:schemeClr val="tx1"/>
                </a:solidFill>
                <a:effectLst/>
                <a:latin typeface="+mn-lt"/>
                <a:ea typeface="+mn-ea"/>
                <a:cs typeface="+mn-cs"/>
              </a:rPr>
              <a:t>. </a:t>
            </a:r>
            <a:r>
              <a:rPr lang="en-US" baseline="0" dirty="0"/>
              <a:t>It is hard to get the GT from these kinds of data. Lastly, although we can obtain the GT from some colorized patterns like this </a:t>
            </a:r>
            <a:r>
              <a:rPr lang="en-US" baseline="0" dirty="0" err="1"/>
              <a:t>mondala</a:t>
            </a:r>
            <a:r>
              <a:rPr lang="en-US" baseline="0" dirty="0"/>
              <a:t> from the web without much effort . However, this kind of data usually only have a small range of structural variety.</a:t>
            </a:r>
          </a:p>
        </p:txBody>
      </p:sp>
      <p:sp>
        <p:nvSpPr>
          <p:cNvPr id="4" name="Slide Number Placeholder 3"/>
          <p:cNvSpPr>
            <a:spLocks noGrp="1"/>
          </p:cNvSpPr>
          <p:nvPr>
            <p:ph type="sldNum" sz="quarter" idx="10"/>
          </p:nvPr>
        </p:nvSpPr>
        <p:spPr/>
        <p:txBody>
          <a:bodyPr/>
          <a:lstStyle/>
          <a:p>
            <a:fld id="{78F2505A-4D44-8049-ABBE-DBAA4C6AA7F6}" type="slidenum">
              <a:rPr lang="en-US" smtClean="0"/>
              <a:t>34</a:t>
            </a:fld>
            <a:endParaRPr lang="en-US"/>
          </a:p>
        </p:txBody>
      </p:sp>
    </p:spTree>
    <p:extLst>
      <p:ext uri="{BB962C8B-B14F-4D97-AF65-F5344CB8AC3E}">
        <p14:creationId xmlns:p14="http://schemas.microsoft.com/office/powerpoint/2010/main" val="2011351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Manually Creating patterns with GT is impractical. We turn to a semi-automatic way.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 first manually created pattern layout templates , and then generated pattern examples from these layout templates by inserting various elements</a:t>
            </a:r>
          </a:p>
        </p:txBody>
      </p:sp>
      <p:sp>
        <p:nvSpPr>
          <p:cNvPr id="4" name="Slide Number Placeholder 3"/>
          <p:cNvSpPr>
            <a:spLocks noGrp="1"/>
          </p:cNvSpPr>
          <p:nvPr>
            <p:ph type="sldNum" sz="quarter" idx="10"/>
          </p:nvPr>
        </p:nvSpPr>
        <p:spPr/>
        <p:txBody>
          <a:bodyPr/>
          <a:lstStyle/>
          <a:p>
            <a:fld id="{78F2505A-4D44-8049-ABBE-DBAA4C6AA7F6}" type="slidenum">
              <a:rPr lang="en-US" smtClean="0"/>
              <a:t>35</a:t>
            </a:fld>
            <a:endParaRPr lang="en-US"/>
          </a:p>
        </p:txBody>
      </p:sp>
    </p:spTree>
    <p:extLst>
      <p:ext uri="{BB962C8B-B14F-4D97-AF65-F5344CB8AC3E}">
        <p14:creationId xmlns:p14="http://schemas.microsoft.com/office/powerpoint/2010/main" val="1712501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a:t>
            </a:r>
            <a:r>
              <a:rPr lang="en-US" altLang="zh-CN" dirty="0"/>
              <a:t>collected</a:t>
            </a:r>
            <a:r>
              <a:rPr lang="zh-CN" altLang="en-US" dirty="0"/>
              <a:t> </a:t>
            </a:r>
            <a:r>
              <a:rPr lang="en-US" baseline="0" dirty="0"/>
              <a:t>86 basic</a:t>
            </a:r>
            <a:r>
              <a:rPr lang="zh-CN" altLang="en-US" baseline="0" dirty="0"/>
              <a:t> </a:t>
            </a:r>
            <a:r>
              <a:rPr lang="en-US" baseline="0" dirty="0"/>
              <a:t>atomic elements. </a:t>
            </a:r>
            <a:r>
              <a:rPr lang="en-US" dirty="0"/>
              <a:t>To augment the elements,</a:t>
            </a:r>
            <a:r>
              <a:rPr lang="en-US" baseline="0" dirty="0"/>
              <a:t> we produced new atomic elements by deforming these basic atomic elements.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We also turned the Atomic elements into more complex elements procedurally. Moreover,  we also introduced various noises into the synthesized patterns.</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36</a:t>
            </a:fld>
            <a:endParaRPr lang="en-US"/>
          </a:p>
        </p:txBody>
      </p:sp>
    </p:spTree>
    <p:extLst>
      <p:ext uri="{BB962C8B-B14F-4D97-AF65-F5344CB8AC3E}">
        <p14:creationId xmlns:p14="http://schemas.microsoft.com/office/powerpoint/2010/main" val="1756467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finally collected ~800 pattern layout templates, almost 8K pattern images, We totally collected nearly 8M training pairs. Next we show results of our work. </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37</a:t>
            </a:fld>
            <a:endParaRPr lang="en-US"/>
          </a:p>
        </p:txBody>
      </p:sp>
    </p:spTree>
    <p:extLst>
      <p:ext uri="{BB962C8B-B14F-4D97-AF65-F5344CB8AC3E}">
        <p14:creationId xmlns:p14="http://schemas.microsoft.com/office/powerpoint/2010/main" val="499056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first tested our method on the synthesized data. We got good results on most of those examples.</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38</a:t>
            </a:fld>
            <a:endParaRPr lang="en-US"/>
          </a:p>
        </p:txBody>
      </p:sp>
    </p:spTree>
    <p:extLst>
      <p:ext uri="{BB962C8B-B14F-4D97-AF65-F5344CB8AC3E}">
        <p14:creationId xmlns:p14="http://schemas.microsoft.com/office/powerpoint/2010/main" val="1903669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 us see the result of this pattern, Our method can group these arrows with Clovers even a long path of the circle has no element. </a:t>
            </a:r>
          </a:p>
          <a:p>
            <a:r>
              <a:rPr lang="en-US" baseline="0" dirty="0"/>
              <a:t>Although the cross in the middle of this pattern is very similar with these crosses on the </a:t>
            </a:r>
            <a:r>
              <a:rPr lang="en-US" sz="1200" kern="1200" dirty="0">
                <a:solidFill>
                  <a:schemeClr val="tx1"/>
                </a:solidFill>
                <a:latin typeface="+mn-lt"/>
                <a:ea typeface="+mn-ea"/>
                <a:cs typeface="+mn-cs"/>
              </a:rPr>
              <a:t>pentagram</a:t>
            </a:r>
            <a:r>
              <a:rPr lang="zh-CN" altLang="en-US" sz="1200" kern="1200" dirty="0">
                <a:solidFill>
                  <a:schemeClr val="tx1"/>
                </a:solidFill>
                <a:latin typeface="+mn-lt"/>
                <a:ea typeface="+mn-ea"/>
                <a:cs typeface="+mn-cs"/>
              </a:rPr>
              <a:t> </a:t>
            </a:r>
            <a:r>
              <a:rPr lang="en-US" altLang="zh-CN" sz="1200" kern="1200" dirty="0">
                <a:solidFill>
                  <a:schemeClr val="tx1"/>
                </a:solidFill>
                <a:latin typeface="+mn-lt"/>
                <a:ea typeface="+mn-ea"/>
                <a:cs typeface="+mn-cs"/>
              </a:rPr>
              <a:t>path.</a:t>
            </a:r>
            <a:r>
              <a:rPr lang="en-US" baseline="0" dirty="0"/>
              <a:t>  Our model separates them into two groups, which is consistent with human conception</a:t>
            </a:r>
          </a:p>
        </p:txBody>
      </p:sp>
      <p:sp>
        <p:nvSpPr>
          <p:cNvPr id="4" name="Slide Number Placeholder 3"/>
          <p:cNvSpPr>
            <a:spLocks noGrp="1"/>
          </p:cNvSpPr>
          <p:nvPr>
            <p:ph type="sldNum" sz="quarter" idx="10"/>
          </p:nvPr>
        </p:nvSpPr>
        <p:spPr/>
        <p:txBody>
          <a:bodyPr/>
          <a:lstStyle/>
          <a:p>
            <a:fld id="{78F2505A-4D44-8049-ABBE-DBAA4C6AA7F6}" type="slidenum">
              <a:rPr lang="en-US" smtClean="0"/>
              <a:t>39</a:t>
            </a:fld>
            <a:endParaRPr lang="en-US"/>
          </a:p>
        </p:txBody>
      </p:sp>
    </p:spTree>
    <p:extLst>
      <p:ext uri="{BB962C8B-B14F-4D97-AF65-F5344CB8AC3E}">
        <p14:creationId xmlns:p14="http://schemas.microsoft.com/office/powerpoint/2010/main" val="65041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criteria such as symmetry, similarity, continuity</a:t>
            </a:r>
            <a:r>
              <a:rPr lang="en-US" sz="1200" kern="1200" baseline="0" dirty="0">
                <a:solidFill>
                  <a:schemeClr val="tx1"/>
                </a:solidFill>
                <a:effectLst/>
                <a:latin typeface="+mn-lt"/>
                <a:ea typeface="+mn-ea"/>
                <a:cs typeface="+mn-cs"/>
              </a:rPr>
              <a:t> and proximity. </a:t>
            </a:r>
            <a:r>
              <a:rPr lang="en-US" sz="1200" kern="1200" dirty="0">
                <a:solidFill>
                  <a:schemeClr val="tx1"/>
                </a:solidFill>
                <a:effectLst/>
                <a:latin typeface="+mn-lt"/>
                <a:ea typeface="+mn-ea"/>
                <a:cs typeface="+mn-cs"/>
              </a:rPr>
              <a:t> in many cases these criteria are mixed and it is unclear how to select the most appropriate or how to properly weight their importance. </a:t>
            </a:r>
            <a:endParaRPr lang="en-US" altLang="zh-CN" dirty="0"/>
          </a:p>
        </p:txBody>
      </p:sp>
      <p:sp>
        <p:nvSpPr>
          <p:cNvPr id="4" name="灯片编号占位符 3"/>
          <p:cNvSpPr>
            <a:spLocks noGrp="1"/>
          </p:cNvSpPr>
          <p:nvPr>
            <p:ph type="sldNum" sz="quarter" idx="10"/>
          </p:nvPr>
        </p:nvSpPr>
        <p:spPr/>
        <p:txBody>
          <a:bodyPr/>
          <a:lstStyle/>
          <a:p>
            <a:fld id="{E2E96DE1-20D8-401D-AECF-1550D1AA0F7D}" type="slidenum">
              <a:rPr lang="en-US" smtClean="0"/>
              <a:pPr/>
              <a:t>4</a:t>
            </a:fld>
            <a:endParaRPr lang="en-US"/>
          </a:p>
        </p:txBody>
      </p:sp>
    </p:spTree>
    <p:extLst>
      <p:ext uri="{BB962C8B-B14F-4D97-AF65-F5344CB8AC3E}">
        <p14:creationId xmlns:p14="http://schemas.microsoft.com/office/powerpoint/2010/main" val="20073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we increased</a:t>
            </a:r>
            <a:r>
              <a:rPr lang="en-US" baseline="0" dirty="0"/>
              <a:t> the noise level.  The results were still good. </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40</a:t>
            </a:fld>
            <a:endParaRPr lang="en-US"/>
          </a:p>
        </p:txBody>
      </p:sp>
    </p:spTree>
    <p:extLst>
      <p:ext uri="{BB962C8B-B14F-4D97-AF65-F5344CB8AC3E}">
        <p14:creationId xmlns:p14="http://schemas.microsoft.com/office/powerpoint/2010/main" val="811372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also tested our modal on about 200  binary image patterns searched from the google and </a:t>
            </a:r>
            <a:r>
              <a:rPr lang="en-US" baseline="0" dirty="0" err="1"/>
              <a:t>bing</a:t>
            </a:r>
            <a:r>
              <a:rPr lang="en-US" baseline="0" dirty="0"/>
              <a:t> image by the keyword “coloring pages”.  See this </a:t>
            </a:r>
            <a:r>
              <a:rPr lang="en-US" sz="1200" kern="1200" dirty="0">
                <a:solidFill>
                  <a:schemeClr val="tx1"/>
                </a:solidFill>
                <a:latin typeface="+mn-lt"/>
                <a:ea typeface="+mn-ea"/>
                <a:cs typeface="+mn-cs"/>
              </a:rPr>
              <a:t>peacock</a:t>
            </a:r>
            <a:r>
              <a:rPr lang="zh-CN" altLang="en-US" sz="1200" kern="1200" dirty="0">
                <a:solidFill>
                  <a:schemeClr val="tx1"/>
                </a:solidFill>
                <a:latin typeface="+mn-lt"/>
                <a:ea typeface="+mn-ea"/>
                <a:cs typeface="+mn-cs"/>
              </a:rPr>
              <a:t>，</a:t>
            </a:r>
            <a:r>
              <a:rPr lang="en-US" altLang="zh-CN" sz="1200" kern="1200" dirty="0">
                <a:solidFill>
                  <a:schemeClr val="tx1"/>
                </a:solidFill>
                <a:latin typeface="+mn-lt"/>
                <a:ea typeface="+mn-ea"/>
                <a:cs typeface="+mn-cs"/>
              </a:rPr>
              <a:t>our model can </a:t>
            </a:r>
            <a:r>
              <a:rPr lang="en-US" altLang="zh-CN" sz="1200" kern="1200" baseline="0" dirty="0">
                <a:solidFill>
                  <a:schemeClr val="tx1"/>
                </a:solidFill>
                <a:latin typeface="+mn-lt"/>
                <a:ea typeface="+mn-ea"/>
                <a:cs typeface="+mn-cs"/>
              </a:rPr>
              <a:t>get reasonable groupings on most elements. There are also several grouping errors like this small, occluded,  piece of feather. </a:t>
            </a:r>
            <a:r>
              <a:rPr lang="en-US" sz="1200" kern="1200" baseline="0" dirty="0">
                <a:solidFill>
                  <a:schemeClr val="tx1"/>
                </a:solidFill>
                <a:latin typeface="+mn-lt"/>
                <a:ea typeface="+mn-ea"/>
                <a:cs typeface="+mn-cs"/>
              </a:rPr>
              <a:t>It was grouped with other small piece of feather. </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41</a:t>
            </a:fld>
            <a:endParaRPr lang="en-US"/>
          </a:p>
        </p:txBody>
      </p:sp>
    </p:spTree>
    <p:extLst>
      <p:ext uri="{BB962C8B-B14F-4D97-AF65-F5344CB8AC3E}">
        <p14:creationId xmlns:p14="http://schemas.microsoft.com/office/powerpoint/2010/main" val="1799490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t>
            </a:r>
            <a:r>
              <a:rPr lang="en-US" baseline="0" dirty="0"/>
              <a:t>results of </a:t>
            </a:r>
            <a:r>
              <a:rPr lang="en-US" dirty="0"/>
              <a:t>some</a:t>
            </a:r>
            <a:r>
              <a:rPr lang="en-US" baseline="0" dirty="0"/>
              <a:t> other relatively regular patterns . Most the results are reasonable. </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42</a:t>
            </a:fld>
            <a:endParaRPr lang="en-US"/>
          </a:p>
        </p:txBody>
      </p:sp>
    </p:spTree>
    <p:extLst>
      <p:ext uri="{BB962C8B-B14F-4D97-AF65-F5344CB8AC3E}">
        <p14:creationId xmlns:p14="http://schemas.microsoft.com/office/powerpoint/2010/main" val="6766699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Some of our test patterns like this tree pattern are very Organic, having strong noises.   Here we can see the out grouping results of this tree pattern are consistent with human perception on most elements. But there are still some failed cases. Our method did not group these two small twigs with the trunk of the tree. </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43</a:t>
            </a:fld>
            <a:endParaRPr lang="en-US"/>
          </a:p>
        </p:txBody>
      </p:sp>
    </p:spTree>
    <p:extLst>
      <p:ext uri="{BB962C8B-B14F-4D97-AF65-F5344CB8AC3E}">
        <p14:creationId xmlns:p14="http://schemas.microsoft.com/office/powerpoint/2010/main" val="751535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a:t>
            </a:r>
            <a:r>
              <a:rPr lang="en-US" baseline="0" dirty="0"/>
              <a:t> grouping results of some challenging examples</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44</a:t>
            </a:fld>
            <a:endParaRPr lang="en-US"/>
          </a:p>
        </p:txBody>
      </p:sp>
    </p:spTree>
    <p:extLst>
      <p:ext uri="{BB962C8B-B14F-4D97-AF65-F5344CB8AC3E}">
        <p14:creationId xmlns:p14="http://schemas.microsoft.com/office/powerpoint/2010/main" val="16418555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Here we show the evaluation results on different variations of network architectures. It’s not surprising that our full network performs the best. For more details, please read the paper.</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45</a:t>
            </a:fld>
            <a:endParaRPr lang="en-US"/>
          </a:p>
        </p:txBody>
      </p:sp>
    </p:spTree>
    <p:extLst>
      <p:ext uri="{BB962C8B-B14F-4D97-AF65-F5344CB8AC3E}">
        <p14:creationId xmlns:p14="http://schemas.microsoft.com/office/powerpoint/2010/main" val="165465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Here is a comparison of different clustering algorithms. The best performance goes to the affinity propagation algorithm. </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Please read our paper for more details.</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46</a:t>
            </a:fld>
            <a:endParaRPr lang="en-US"/>
          </a:p>
        </p:txBody>
      </p:sp>
    </p:spTree>
    <p:extLst>
      <p:ext uri="{BB962C8B-B14F-4D97-AF65-F5344CB8AC3E}">
        <p14:creationId xmlns:p14="http://schemas.microsoft.com/office/powerpoint/2010/main" val="16611575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have also conducted a user study comparing our grouping results with the ground-truth labeling. We showed those two groupings side by side, randomly flipped the order, and asked users which grouping is better. The statistics show that our grouping result is almost as good as the ground-truth labeling result. Next,</a:t>
            </a:r>
            <a:r>
              <a:rPr lang="en-US" sz="1200" b="0" i="0" u="none" strike="noStrike" kern="1200" baseline="0" dirty="0">
                <a:solidFill>
                  <a:schemeClr val="tx1"/>
                </a:solidFill>
                <a:effectLst/>
                <a:latin typeface="+mn-lt"/>
                <a:ea typeface="+mn-ea"/>
                <a:cs typeface="+mn-cs"/>
              </a:rPr>
              <a:t> we discuss the limitation of our method. </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47</a:t>
            </a:fld>
            <a:endParaRPr lang="en-US"/>
          </a:p>
        </p:txBody>
      </p:sp>
    </p:spTree>
    <p:extLst>
      <p:ext uri="{BB962C8B-B14F-4D97-AF65-F5344CB8AC3E}">
        <p14:creationId xmlns:p14="http://schemas.microsoft.com/office/powerpoint/2010/main" val="406749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major limitation is related to our model. Currently, our model does not incorporate “semantic” knowledge, that is why these twigs have not been grouped with the trunk.</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48</a:t>
            </a:fld>
            <a:endParaRPr lang="en-US"/>
          </a:p>
        </p:txBody>
      </p:sp>
    </p:spTree>
    <p:extLst>
      <p:ext uri="{BB962C8B-B14F-4D97-AF65-F5344CB8AC3E}">
        <p14:creationId xmlns:p14="http://schemas.microsoft.com/office/powerpoint/2010/main" val="1099907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Another major limitation is about the input data range. Our current method only handle region-based elements. However, in real data. Graphical patterns often have various element types. For examples, this butterfly has edges of different thicknesses. Some are thick regions</a:t>
            </a:r>
            <a:r>
              <a:rPr lang="zh-CN" altLang="en-US" baseline="0" dirty="0"/>
              <a:t>，</a:t>
            </a:r>
            <a:r>
              <a:rPr lang="en-US" altLang="zh-CN" baseline="0" dirty="0"/>
              <a:t>while other are thin edges.</a:t>
            </a:r>
            <a:endParaRPr lang="en-US" baseline="0" dirty="0"/>
          </a:p>
        </p:txBody>
      </p:sp>
      <p:sp>
        <p:nvSpPr>
          <p:cNvPr id="4" name="Slide Number Placeholder 3"/>
          <p:cNvSpPr>
            <a:spLocks noGrp="1"/>
          </p:cNvSpPr>
          <p:nvPr>
            <p:ph type="sldNum" sz="quarter" idx="10"/>
          </p:nvPr>
        </p:nvSpPr>
        <p:spPr/>
        <p:txBody>
          <a:bodyPr/>
          <a:lstStyle/>
          <a:p>
            <a:fld id="{78F2505A-4D44-8049-ABBE-DBAA4C6AA7F6}" type="slidenum">
              <a:rPr lang="en-US" smtClean="0"/>
              <a:t>49</a:t>
            </a:fld>
            <a:endParaRPr lang="en-US"/>
          </a:p>
        </p:txBody>
      </p:sp>
    </p:spTree>
    <p:extLst>
      <p:ext uri="{BB962C8B-B14F-4D97-AF65-F5344CB8AC3E}">
        <p14:creationId xmlns:p14="http://schemas.microsoft.com/office/powerpoint/2010/main" val="1726050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problem is not easy, even </a:t>
            </a:r>
            <a:r>
              <a:rPr lang="en-US" sz="1200" kern="1200" dirty="0">
                <a:solidFill>
                  <a:schemeClr val="tx1"/>
                </a:solidFill>
                <a:effectLst/>
                <a:latin typeface="+mn-lt"/>
                <a:ea typeface="+mn-ea"/>
                <a:cs typeface="+mn-cs"/>
              </a:rPr>
              <a:t>in the case of 2D patterns,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are many challenging scenarios.</a:t>
            </a:r>
            <a:r>
              <a:rPr lang="en-US" sz="1200" kern="1200" baseline="0" dirty="0">
                <a:solidFill>
                  <a:schemeClr val="tx1"/>
                </a:solidFill>
                <a:effectLst/>
                <a:latin typeface="+mn-lt"/>
                <a:ea typeface="+mn-ea"/>
                <a:cs typeface="+mn-cs"/>
              </a:rPr>
              <a:t> </a:t>
            </a:r>
            <a:r>
              <a:rPr lang="en-US" altLang="zh-CN" baseline="0" dirty="0"/>
              <a:t>Take this simple and regular pattern as an example, </a:t>
            </a:r>
            <a:r>
              <a:rPr lang="en-US" sz="1200" b="0" i="0" u="none" strike="noStrike" kern="1200" baseline="0" dirty="0">
                <a:solidFill>
                  <a:schemeClr val="tx1"/>
                </a:solidFill>
                <a:latin typeface="+mn-lt"/>
                <a:ea typeface="+mn-ea"/>
                <a:cs typeface="+mn-cs"/>
              </a:rPr>
              <a:t>different perceptual grouping principles would lead to conflicting grouping results. It is unclear which grouping principles should take precedence. </a:t>
            </a:r>
            <a:endParaRPr lang="zh-CN" altLang="en-US" dirty="0"/>
          </a:p>
        </p:txBody>
      </p:sp>
      <p:sp>
        <p:nvSpPr>
          <p:cNvPr id="4" name="灯片编号占位符 3"/>
          <p:cNvSpPr>
            <a:spLocks noGrp="1"/>
          </p:cNvSpPr>
          <p:nvPr>
            <p:ph type="sldNum" sz="quarter" idx="10"/>
          </p:nvPr>
        </p:nvSpPr>
        <p:spPr/>
        <p:txBody>
          <a:bodyPr/>
          <a:lstStyle/>
          <a:p>
            <a:fld id="{E2E96DE1-20D8-401D-AECF-1550D1AA0F7D}" type="slidenum">
              <a:rPr lang="en-US" smtClean="0"/>
              <a:pPr/>
              <a:t>5</a:t>
            </a:fld>
            <a:endParaRPr lang="en-US"/>
          </a:p>
        </p:txBody>
      </p:sp>
    </p:spTree>
    <p:extLst>
      <p:ext uri="{BB962C8B-B14F-4D97-AF65-F5344CB8AC3E}">
        <p14:creationId xmlns:p14="http://schemas.microsoft.com/office/powerpoint/2010/main" val="1400027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a:t>
            </a:r>
            <a:r>
              <a:rPr lang="en-US" baseline="0" dirty="0"/>
              <a:t> hope our future method can well handle the input pattern with edges  of various thicknesses. </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50</a:t>
            </a:fld>
            <a:endParaRPr lang="en-US"/>
          </a:p>
        </p:txBody>
      </p:sp>
    </p:spTree>
    <p:extLst>
      <p:ext uri="{BB962C8B-B14F-4D97-AF65-F5344CB8AC3E}">
        <p14:creationId xmlns:p14="http://schemas.microsoft.com/office/powerpoint/2010/main" val="1054297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interesting future direction is to learn a hierarchical Grouping, which is actually done by human perception. Our current model didn’t have this part. </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51</a:t>
            </a:fld>
            <a:endParaRPr lang="en-US"/>
          </a:p>
        </p:txBody>
      </p:sp>
    </p:spTree>
    <p:extLst>
      <p:ext uri="{BB962C8B-B14F-4D97-AF65-F5344CB8AC3E}">
        <p14:creationId xmlns:p14="http://schemas.microsoft.com/office/powerpoint/2010/main" val="20114835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Apart from the</a:t>
            </a:r>
            <a:r>
              <a:rPr lang="en-US" baseline="0" dirty="0"/>
              <a:t> above future direcitons, </a:t>
            </a:r>
            <a:r>
              <a:rPr lang="en-US" baseline="0" dirty="0" err="1"/>
              <a:t>Iearning</a:t>
            </a:r>
            <a:r>
              <a:rPr lang="en-US" baseline="0" dirty="0"/>
              <a:t> to rank grouping results is another potential direction. For example, like this regular pattern,  there are many reasonable grouping</a:t>
            </a:r>
          </a:p>
          <a:p>
            <a:r>
              <a:rPr lang="en-US" baseline="0" dirty="0"/>
              <a:t>Results like these two: a) and (b). I believe most human would prefer (a) to (b). </a:t>
            </a:r>
          </a:p>
          <a:p>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52</a:t>
            </a:fld>
            <a:endParaRPr lang="en-US"/>
          </a:p>
        </p:txBody>
      </p:sp>
    </p:spTree>
    <p:extLst>
      <p:ext uri="{BB962C8B-B14F-4D97-AF65-F5344CB8AC3E}">
        <p14:creationId xmlns:p14="http://schemas.microsoft.com/office/powerpoint/2010/main" val="3472512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aseline="0" dirty="0"/>
              <a:t>However, just move some elements’ position a little, most human would prefer grouping (b ) to (a).  How to model a grouping ranking</a:t>
            </a:r>
            <a:r>
              <a:rPr lang="zh-CN" altLang="en-US" baseline="0" dirty="0"/>
              <a:t> </a:t>
            </a:r>
            <a:r>
              <a:rPr lang="en-US" altLang="zh-CN" baseline="0" dirty="0"/>
              <a:t>preference consistent with the statistics of human perception</a:t>
            </a:r>
            <a:r>
              <a:rPr lang="en-US" baseline="0" dirty="0"/>
              <a:t> will be another interesting and potential problem. </a:t>
            </a:r>
          </a:p>
          <a:p>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53</a:t>
            </a:fld>
            <a:endParaRPr lang="en-US"/>
          </a:p>
        </p:txBody>
      </p:sp>
    </p:spTree>
    <p:extLst>
      <p:ext uri="{BB962C8B-B14F-4D97-AF65-F5344CB8AC3E}">
        <p14:creationId xmlns:p14="http://schemas.microsoft.com/office/powerpoint/2010/main" val="3215383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’s sum up our paper, Our work is </a:t>
            </a:r>
            <a:r>
              <a:rPr lang="en-US" sz="1200" b="0" i="0" u="none" strike="noStrike" kern="1200" baseline="0" dirty="0">
                <a:solidFill>
                  <a:schemeClr val="tx1"/>
                </a:solidFill>
                <a:latin typeface="+mn-lt"/>
                <a:ea typeface="+mn-ea"/>
                <a:cs typeface="+mn-cs"/>
              </a:rPr>
              <a:t>the first data-driven method trained via a deep CNN for perceptual grouping of discrete graphical patterns. </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54</a:t>
            </a:fld>
            <a:endParaRPr lang="en-US"/>
          </a:p>
        </p:txBody>
      </p:sp>
    </p:spTree>
    <p:extLst>
      <p:ext uri="{BB962C8B-B14F-4D97-AF65-F5344CB8AC3E}">
        <p14:creationId xmlns:p14="http://schemas.microsoft.com/office/powerpoint/2010/main" val="20985435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Our work </a:t>
            </a:r>
            <a:r>
              <a:rPr lang="is-IS" baseline="0" dirty="0"/>
              <a:t>proposed a model to </a:t>
            </a:r>
            <a:r>
              <a:rPr lang="en-US" sz="1200" b="0" i="0" u="none" strike="noStrike" kern="1200" baseline="0" dirty="0">
                <a:solidFill>
                  <a:schemeClr val="tx1"/>
                </a:solidFill>
                <a:latin typeface="+mn-lt"/>
                <a:ea typeface="+mn-ea"/>
                <a:cs typeface="+mn-cs"/>
              </a:rPr>
              <a:t>Learn shape-, context-, and structure-aware descriptors encoding graphical elements. </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55</a:t>
            </a:fld>
            <a:endParaRPr lang="en-US"/>
          </a:p>
        </p:txBody>
      </p:sp>
    </p:spTree>
    <p:extLst>
      <p:ext uri="{BB962C8B-B14F-4D97-AF65-F5344CB8AC3E}">
        <p14:creationId xmlns:p14="http://schemas.microsoft.com/office/powerpoint/2010/main" val="15091525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Moreover, Our work contributes A large, annotated dataset of pattern which should benefit</a:t>
            </a:r>
          </a:p>
          <a:p>
            <a:r>
              <a:rPr lang="en-US" sz="1200" b="0" i="0" u="none" strike="noStrike" kern="1200" baseline="0" dirty="0">
                <a:solidFill>
                  <a:schemeClr val="tx1"/>
                </a:solidFill>
                <a:latin typeface="+mn-lt"/>
                <a:ea typeface="+mn-ea"/>
                <a:cs typeface="+mn-cs"/>
              </a:rPr>
              <a:t>future research on pattern analysis and processing. All the source code and data is open on the project page.</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56</a:t>
            </a:fld>
            <a:endParaRPr lang="en-US"/>
          </a:p>
        </p:txBody>
      </p:sp>
    </p:spTree>
    <p:extLst>
      <p:ext uri="{BB962C8B-B14F-4D97-AF65-F5344CB8AC3E}">
        <p14:creationId xmlns:p14="http://schemas.microsoft.com/office/powerpoint/2010/main" val="6344023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t>
            </a:r>
            <a:r>
              <a:rPr lang="en-US" baseline="0" dirty="0" err="1"/>
              <a:t>akownledge</a:t>
            </a:r>
            <a:r>
              <a:rPr lang="en-US" baseline="0" dirty="0"/>
              <a:t> all the helps, comments, and </a:t>
            </a:r>
            <a:r>
              <a:rPr lang="en-US" baseline="0" dirty="0" err="1"/>
              <a:t>fundings</a:t>
            </a:r>
            <a:r>
              <a:rPr lang="en-US" baseline="0" dirty="0"/>
              <a:t> for this project. </a:t>
            </a:r>
            <a:endParaRPr lang="en-US" dirty="0"/>
          </a:p>
        </p:txBody>
      </p:sp>
      <p:sp>
        <p:nvSpPr>
          <p:cNvPr id="4" name="Slide Number Placeholder 3"/>
          <p:cNvSpPr>
            <a:spLocks noGrp="1"/>
          </p:cNvSpPr>
          <p:nvPr>
            <p:ph type="sldNum" sz="quarter" idx="10"/>
          </p:nvPr>
        </p:nvSpPr>
        <p:spPr/>
        <p:txBody>
          <a:bodyPr/>
          <a:lstStyle/>
          <a:p>
            <a:fld id="{78F2505A-4D44-8049-ABBE-DBAA4C6AA7F6}" type="slidenum">
              <a:rPr lang="en-US" smtClean="0"/>
              <a:t>57</a:t>
            </a:fld>
            <a:endParaRPr lang="en-US"/>
          </a:p>
        </p:txBody>
      </p:sp>
    </p:spTree>
    <p:extLst>
      <p:ext uri="{BB962C8B-B14F-4D97-AF65-F5344CB8AC3E}">
        <p14:creationId xmlns:p14="http://schemas.microsoft.com/office/powerpoint/2010/main" val="19569365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F2505A-4D44-8049-ABBE-DBAA4C6AA7F6}" type="slidenum">
              <a:rPr lang="en-US" smtClean="0"/>
              <a:t>58</a:t>
            </a:fld>
            <a:endParaRPr lang="en-US"/>
          </a:p>
        </p:txBody>
      </p:sp>
    </p:spTree>
    <p:extLst>
      <p:ext uri="{BB962C8B-B14F-4D97-AF65-F5344CB8AC3E}">
        <p14:creationId xmlns:p14="http://schemas.microsoft.com/office/powerpoint/2010/main" val="2097466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real data, patterns are usually neither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regular</a:t>
            </a:r>
            <a:r>
              <a:rPr lang="en-US" sz="1200" kern="1200" baseline="0" dirty="0">
                <a:solidFill>
                  <a:schemeClr val="tx1"/>
                </a:solidFill>
                <a:effectLst/>
                <a:latin typeface="+mn-lt"/>
                <a:ea typeface="+mn-ea"/>
                <a:cs typeface="+mn-cs"/>
              </a:rPr>
              <a:t> nor simple</a:t>
            </a:r>
            <a:r>
              <a:rPr lang="en-US" sz="1200" kern="1200" dirty="0">
                <a:solidFill>
                  <a:schemeClr val="tx1"/>
                </a:solidFill>
                <a:effectLst/>
                <a:latin typeface="+mn-lt"/>
                <a:ea typeface="+mn-ea"/>
                <a:cs typeface="+mn-cs"/>
              </a:rPr>
              <a:t>, often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having various degree of noises.</a:t>
            </a:r>
            <a:r>
              <a:rPr lang="en-US" sz="1200" kern="1200" baseline="0" dirty="0">
                <a:solidFill>
                  <a:schemeClr val="tx1"/>
                </a:solidFill>
                <a:effectLst/>
                <a:latin typeface="+mn-lt"/>
                <a:ea typeface="+mn-ea"/>
                <a:cs typeface="+mn-cs"/>
              </a:rPr>
              <a:t> For examples,</a:t>
            </a:r>
          </a:p>
        </p:txBody>
      </p:sp>
      <p:sp>
        <p:nvSpPr>
          <p:cNvPr id="4" name="灯片编号占位符 3"/>
          <p:cNvSpPr>
            <a:spLocks noGrp="1"/>
          </p:cNvSpPr>
          <p:nvPr>
            <p:ph type="sldNum" sz="quarter" idx="10"/>
          </p:nvPr>
        </p:nvSpPr>
        <p:spPr/>
        <p:txBody>
          <a:bodyPr/>
          <a:lstStyle/>
          <a:p>
            <a:fld id="{E2E96DE1-20D8-401D-AECF-1550D1AA0F7D}" type="slidenum">
              <a:rPr lang="en-US" smtClean="0"/>
              <a:pPr/>
              <a:t>6</a:t>
            </a:fld>
            <a:endParaRPr lang="en-US"/>
          </a:p>
        </p:txBody>
      </p:sp>
    </p:spTree>
    <p:extLst>
      <p:ext uri="{BB962C8B-B14F-4D97-AF65-F5344CB8AC3E}">
        <p14:creationId xmlns:p14="http://schemas.microsoft.com/office/powerpoint/2010/main" val="438005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This pair of bear ears are not accurately symmetrical. And this pair of mouths are only roughly similar.   </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2E96DE1-20D8-401D-AECF-1550D1AA0F7D}" type="slidenum">
              <a:rPr lang="en-US" smtClean="0"/>
              <a:pPr/>
              <a:t>7</a:t>
            </a:fld>
            <a:endParaRPr lang="en-US"/>
          </a:p>
        </p:txBody>
      </p:sp>
    </p:spTree>
    <p:extLst>
      <p:ext uri="{BB962C8B-B14F-4D97-AF65-F5344CB8AC3E}">
        <p14:creationId xmlns:p14="http://schemas.microsoft.com/office/powerpoint/2010/main" val="2006741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There is also a challenge in the variations and complexity of the real data. People always say, no two leaves are exactly the same. This also happens to the real world cases we are looking at. However, we can still identify the symmetry patterns. We would like our algorithm to do the same thing. </a:t>
            </a:r>
            <a:r>
              <a:rPr lang="en-US" sz="1200" kern="1200" baseline="0" dirty="0">
                <a:solidFill>
                  <a:schemeClr val="tx1"/>
                </a:solidFill>
                <a:effectLst/>
                <a:latin typeface="+mn-lt"/>
                <a:ea typeface="+mn-ea"/>
                <a:cs typeface="+mn-cs"/>
              </a:rPr>
              <a:t>Despite its challenging, this problem is very useful. It can be used in many pattern related applications</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E2E96DE1-20D8-401D-AECF-1550D1AA0F7D}" type="slidenum">
              <a:rPr lang="en-US" smtClean="0"/>
              <a:pPr/>
              <a:t>8</a:t>
            </a:fld>
            <a:endParaRPr lang="en-US"/>
          </a:p>
        </p:txBody>
      </p:sp>
    </p:spTree>
    <p:extLst>
      <p:ext uri="{BB962C8B-B14F-4D97-AF65-F5344CB8AC3E}">
        <p14:creationId xmlns:p14="http://schemas.microsoft.com/office/powerpoint/2010/main" val="1351995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sz="1200" kern="1200" baseline="0" dirty="0">
                <a:solidFill>
                  <a:schemeClr val="tx1"/>
                </a:solidFill>
                <a:effectLst/>
                <a:latin typeface="+mn-lt"/>
                <a:ea typeface="+mn-ea"/>
                <a:cs typeface="+mn-cs"/>
              </a:rPr>
              <a:t>such as</a:t>
            </a:r>
            <a:r>
              <a:rPr lang="en-US" altLang="zh-CN" sz="1200" kern="1200" baseline="0" dirty="0">
                <a:solidFill>
                  <a:schemeClr val="tx1"/>
                </a:solidFill>
                <a:effectLst/>
                <a:latin typeface="+mn-lt"/>
                <a:ea typeface="+mn-ea"/>
                <a:cs typeface="+mn-cs"/>
              </a:rPr>
              <a:t> Pattern Editing, Pattern Exploration, and Layout Optimization</a:t>
            </a:r>
            <a:endParaRPr lang="zh-CN" altLang="en-US" dirty="0"/>
          </a:p>
        </p:txBody>
      </p:sp>
      <p:sp>
        <p:nvSpPr>
          <p:cNvPr id="4" name="灯片编号占位符 3"/>
          <p:cNvSpPr>
            <a:spLocks noGrp="1"/>
          </p:cNvSpPr>
          <p:nvPr>
            <p:ph type="sldNum" sz="quarter" idx="10"/>
          </p:nvPr>
        </p:nvSpPr>
        <p:spPr/>
        <p:txBody>
          <a:bodyPr/>
          <a:lstStyle/>
          <a:p>
            <a:fld id="{E2E96DE1-20D8-401D-AECF-1550D1AA0F7D}" type="slidenum">
              <a:rPr lang="en-US" smtClean="0"/>
              <a:pPr/>
              <a:t>9</a:t>
            </a:fld>
            <a:endParaRPr lang="en-US"/>
          </a:p>
        </p:txBody>
      </p:sp>
    </p:spTree>
    <p:extLst>
      <p:ext uri="{BB962C8B-B14F-4D97-AF65-F5344CB8AC3E}">
        <p14:creationId xmlns:p14="http://schemas.microsoft.com/office/powerpoint/2010/main" val="675810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A9B850-B4F9-4C28-BC52-4C63B3A4E6E5}" type="datetimeFigureOut">
              <a:rPr lang="zh-CN" altLang="en-US" smtClean="0"/>
              <a:pPr/>
              <a:t>2018/3/27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6DC9FF-9A94-4CEB-A2B8-EAB32C336D0A}" type="slidenum">
              <a:rPr lang="zh-CN" altLang="en-US" smtClean="0"/>
              <a:pPr/>
              <a:t>‹#›</a:t>
            </a:fld>
            <a:endParaRPr lang="zh-CN" altLang="en-US"/>
          </a:p>
        </p:txBody>
      </p:sp>
    </p:spTree>
    <p:extLst>
      <p:ext uri="{BB962C8B-B14F-4D97-AF65-F5344CB8AC3E}">
        <p14:creationId xmlns:p14="http://schemas.microsoft.com/office/powerpoint/2010/main" val="2054061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A9B850-B4F9-4C28-BC52-4C63B3A4E6E5}" type="datetimeFigureOut">
              <a:rPr lang="zh-CN" altLang="en-US" smtClean="0"/>
              <a:pPr/>
              <a:t>2018/3/27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6DC9FF-9A94-4CEB-A2B8-EAB32C336D0A}" type="slidenum">
              <a:rPr lang="zh-CN" altLang="en-US" smtClean="0"/>
              <a:pPr/>
              <a:t>‹#›</a:t>
            </a:fld>
            <a:endParaRPr lang="zh-CN" altLang="en-US"/>
          </a:p>
        </p:txBody>
      </p:sp>
    </p:spTree>
    <p:extLst>
      <p:ext uri="{BB962C8B-B14F-4D97-AF65-F5344CB8AC3E}">
        <p14:creationId xmlns:p14="http://schemas.microsoft.com/office/powerpoint/2010/main" val="1297640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A9B850-B4F9-4C28-BC52-4C63B3A4E6E5}" type="datetimeFigureOut">
              <a:rPr lang="zh-CN" altLang="en-US" smtClean="0"/>
              <a:pPr/>
              <a:t>2018/3/27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6DC9FF-9A94-4CEB-A2B8-EAB32C336D0A}" type="slidenum">
              <a:rPr lang="zh-CN" altLang="en-US" smtClean="0"/>
              <a:pPr/>
              <a:t>‹#›</a:t>
            </a:fld>
            <a:endParaRPr lang="zh-CN" altLang="en-US"/>
          </a:p>
        </p:txBody>
      </p:sp>
    </p:spTree>
    <p:extLst>
      <p:ext uri="{BB962C8B-B14F-4D97-AF65-F5344CB8AC3E}">
        <p14:creationId xmlns:p14="http://schemas.microsoft.com/office/powerpoint/2010/main" val="1747834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A9B850-B4F9-4C28-BC52-4C63B3A4E6E5}" type="datetimeFigureOut">
              <a:rPr lang="zh-CN" altLang="en-US" smtClean="0"/>
              <a:pPr/>
              <a:t>2018/3/27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6DC9FF-9A94-4CEB-A2B8-EAB32C336D0A}" type="slidenum">
              <a:rPr lang="zh-CN" altLang="en-US" smtClean="0"/>
              <a:pPr/>
              <a:t>‹#›</a:t>
            </a:fld>
            <a:endParaRPr lang="zh-CN" altLang="en-US"/>
          </a:p>
        </p:txBody>
      </p:sp>
    </p:spTree>
    <p:extLst>
      <p:ext uri="{BB962C8B-B14F-4D97-AF65-F5344CB8AC3E}">
        <p14:creationId xmlns:p14="http://schemas.microsoft.com/office/powerpoint/2010/main" val="181948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A9B850-B4F9-4C28-BC52-4C63B3A4E6E5}" type="datetimeFigureOut">
              <a:rPr lang="zh-CN" altLang="en-US" smtClean="0"/>
              <a:pPr/>
              <a:t>2018/3/27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76DC9FF-9A94-4CEB-A2B8-EAB32C336D0A}" type="slidenum">
              <a:rPr lang="zh-CN" altLang="en-US" smtClean="0"/>
              <a:pPr/>
              <a:t>‹#›</a:t>
            </a:fld>
            <a:endParaRPr lang="zh-CN" altLang="en-US"/>
          </a:p>
        </p:txBody>
      </p:sp>
    </p:spTree>
    <p:extLst>
      <p:ext uri="{BB962C8B-B14F-4D97-AF65-F5344CB8AC3E}">
        <p14:creationId xmlns:p14="http://schemas.microsoft.com/office/powerpoint/2010/main" val="2049450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A9B850-B4F9-4C28-BC52-4C63B3A4E6E5}" type="datetimeFigureOut">
              <a:rPr lang="zh-CN" altLang="en-US" smtClean="0"/>
              <a:pPr/>
              <a:t>2018/3/27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6DC9FF-9A94-4CEB-A2B8-EAB32C336D0A}" type="slidenum">
              <a:rPr lang="zh-CN" altLang="en-US" smtClean="0"/>
              <a:pPr/>
              <a:t>‹#›</a:t>
            </a:fld>
            <a:endParaRPr lang="zh-CN" altLang="en-US"/>
          </a:p>
        </p:txBody>
      </p:sp>
    </p:spTree>
    <p:extLst>
      <p:ext uri="{BB962C8B-B14F-4D97-AF65-F5344CB8AC3E}">
        <p14:creationId xmlns:p14="http://schemas.microsoft.com/office/powerpoint/2010/main" val="1632692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A9B850-B4F9-4C28-BC52-4C63B3A4E6E5}" type="datetimeFigureOut">
              <a:rPr lang="zh-CN" altLang="en-US" smtClean="0"/>
              <a:pPr/>
              <a:t>2018/3/27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76DC9FF-9A94-4CEB-A2B8-EAB32C336D0A}" type="slidenum">
              <a:rPr lang="zh-CN" altLang="en-US" smtClean="0"/>
              <a:pPr/>
              <a:t>‹#›</a:t>
            </a:fld>
            <a:endParaRPr lang="zh-CN" altLang="en-US"/>
          </a:p>
        </p:txBody>
      </p:sp>
    </p:spTree>
    <p:extLst>
      <p:ext uri="{BB962C8B-B14F-4D97-AF65-F5344CB8AC3E}">
        <p14:creationId xmlns:p14="http://schemas.microsoft.com/office/powerpoint/2010/main" val="114217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A9B850-B4F9-4C28-BC52-4C63B3A4E6E5}" type="datetimeFigureOut">
              <a:rPr lang="zh-CN" altLang="en-US" smtClean="0"/>
              <a:pPr/>
              <a:t>2018/3/27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76DC9FF-9A94-4CEB-A2B8-EAB32C336D0A}" type="slidenum">
              <a:rPr lang="zh-CN" altLang="en-US" smtClean="0"/>
              <a:pPr/>
              <a:t>‹#›</a:t>
            </a:fld>
            <a:endParaRPr lang="zh-CN" altLang="en-US"/>
          </a:p>
        </p:txBody>
      </p:sp>
    </p:spTree>
    <p:extLst>
      <p:ext uri="{BB962C8B-B14F-4D97-AF65-F5344CB8AC3E}">
        <p14:creationId xmlns:p14="http://schemas.microsoft.com/office/powerpoint/2010/main" val="1956609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A9B850-B4F9-4C28-BC52-4C63B3A4E6E5}" type="datetimeFigureOut">
              <a:rPr lang="zh-CN" altLang="en-US" smtClean="0"/>
              <a:pPr/>
              <a:t>2018/3/27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76DC9FF-9A94-4CEB-A2B8-EAB32C336D0A}" type="slidenum">
              <a:rPr lang="zh-CN" altLang="en-US" smtClean="0"/>
              <a:pPr/>
              <a:t>‹#›</a:t>
            </a:fld>
            <a:endParaRPr lang="zh-CN" altLang="en-US"/>
          </a:p>
        </p:txBody>
      </p:sp>
    </p:spTree>
    <p:extLst>
      <p:ext uri="{BB962C8B-B14F-4D97-AF65-F5344CB8AC3E}">
        <p14:creationId xmlns:p14="http://schemas.microsoft.com/office/powerpoint/2010/main" val="310729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1A9B850-B4F9-4C28-BC52-4C63B3A4E6E5}" type="datetimeFigureOut">
              <a:rPr lang="zh-CN" altLang="en-US" smtClean="0"/>
              <a:pPr/>
              <a:t>2018/3/27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6DC9FF-9A94-4CEB-A2B8-EAB32C336D0A}" type="slidenum">
              <a:rPr lang="zh-CN" altLang="en-US" smtClean="0"/>
              <a:pPr/>
              <a:t>‹#›</a:t>
            </a:fld>
            <a:endParaRPr lang="zh-CN" altLang="en-US"/>
          </a:p>
        </p:txBody>
      </p:sp>
    </p:spTree>
    <p:extLst>
      <p:ext uri="{BB962C8B-B14F-4D97-AF65-F5344CB8AC3E}">
        <p14:creationId xmlns:p14="http://schemas.microsoft.com/office/powerpoint/2010/main" val="1896884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1A9B850-B4F9-4C28-BC52-4C63B3A4E6E5}" type="datetimeFigureOut">
              <a:rPr lang="zh-CN" altLang="en-US" smtClean="0"/>
              <a:pPr/>
              <a:t>2018/3/27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76DC9FF-9A94-4CEB-A2B8-EAB32C336D0A}" type="slidenum">
              <a:rPr lang="zh-CN" altLang="en-US" smtClean="0"/>
              <a:pPr/>
              <a:t>‹#›</a:t>
            </a:fld>
            <a:endParaRPr lang="zh-CN" altLang="en-US"/>
          </a:p>
        </p:txBody>
      </p:sp>
    </p:spTree>
    <p:extLst>
      <p:ext uri="{BB962C8B-B14F-4D97-AF65-F5344CB8AC3E}">
        <p14:creationId xmlns:p14="http://schemas.microsoft.com/office/powerpoint/2010/main" val="1551371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1A9B850-B4F9-4C28-BC52-4C63B3A4E6E5}" type="datetimeFigureOut">
              <a:rPr lang="zh-CN" altLang="en-US" smtClean="0"/>
              <a:pPr/>
              <a:t>2018/3/27</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6DC9FF-9A94-4CEB-A2B8-EAB32C336D0A}" type="slidenum">
              <a:rPr lang="zh-CN" altLang="en-US" smtClean="0"/>
              <a:pPr/>
              <a:t>‹#›</a:t>
            </a:fld>
            <a:endParaRPr lang="zh-CN" altLang="en-US"/>
          </a:p>
        </p:txBody>
      </p:sp>
    </p:spTree>
    <p:extLst>
      <p:ext uri="{BB962C8B-B14F-4D97-AF65-F5344CB8AC3E}">
        <p14:creationId xmlns:p14="http://schemas.microsoft.com/office/powerpoint/2010/main" val="89389553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42.xml"/><Relationship Id="rId16"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 Type="http://schemas.openxmlformats.org/officeDocument/2006/relationships/notesSlide" Target="../notesSlides/notesSlide44.xml"/><Relationship Id="rId16"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54.xml.rels><?xml version="1.0" encoding="UTF-8" standalone="yes"?>
<Relationships xmlns="http://schemas.openxmlformats.org/package/2006/relationships"><Relationship Id="rId3" Type="http://schemas.openxmlformats.org/officeDocument/2006/relationships/hyperlink" Target="http://people.cs.umass.edu/~zlun/papers/PatternGrouping/"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people.cs.umass.edu/~zlun/papers/PatternGrouping/"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people.cs.umass.edu/~zlun/papers/PatternGrouping/"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people.cs.umass.edu/~zlun/papers/PatternGrouping/"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323528" y="3376711"/>
            <a:ext cx="8424936" cy="779215"/>
          </a:xfrm>
        </p:spPr>
        <p:txBody>
          <a:bodyPr>
            <a:normAutofit/>
          </a:bodyPr>
          <a:lstStyle/>
          <a:p>
            <a:r>
              <a:rPr lang="en-US" dirty="0" err="1">
                <a:latin typeface="Times New Roman" charset="0"/>
                <a:ea typeface="Times New Roman" charset="0"/>
                <a:cs typeface="Times New Roman" charset="0"/>
              </a:rPr>
              <a:t>Zhaoliang</a:t>
            </a:r>
            <a:r>
              <a:rPr lang="en-US" dirty="0">
                <a:latin typeface="Times New Roman" charset="0"/>
                <a:ea typeface="Times New Roman" charset="0"/>
                <a:cs typeface="Times New Roman" charset="0"/>
              </a:rPr>
              <a:t> </a:t>
            </a:r>
            <a:r>
              <a:rPr lang="en-US" dirty="0" err="1">
                <a:latin typeface="Times New Roman" charset="0"/>
                <a:ea typeface="Times New Roman" charset="0"/>
                <a:cs typeface="Times New Roman" charset="0"/>
              </a:rPr>
              <a:t>Lun</a:t>
            </a:r>
            <a:r>
              <a:rPr lang="en-US" dirty="0">
                <a:latin typeface="Times New Roman" charset="0"/>
                <a:ea typeface="Times New Roman" charset="0"/>
                <a:cs typeface="Times New Roman" charset="0"/>
              </a:rPr>
              <a:t>*</a:t>
            </a:r>
            <a:r>
              <a:rPr lang="en-US" baseline="30000" dirty="0">
                <a:latin typeface="Times New Roman" charset="0"/>
                <a:ea typeface="Times New Roman" charset="0"/>
                <a:cs typeface="Times New Roman" charset="0"/>
              </a:rPr>
              <a:t>a</a:t>
            </a:r>
            <a:r>
              <a:rPr lang="en-US" altLang="zh-CN" sz="1800" dirty="0">
                <a:latin typeface="Times New Roman" charset="0"/>
                <a:ea typeface="Times New Roman" charset="0"/>
                <a:cs typeface="Times New Roman" charset="0"/>
              </a:rPr>
              <a:t>  </a:t>
            </a:r>
            <a:r>
              <a:rPr lang="en-US" altLang="zh-CN" b="1" dirty="0">
                <a:latin typeface="Times New Roman" charset="0"/>
                <a:ea typeface="Times New Roman" charset="0"/>
                <a:cs typeface="Times New Roman" charset="0"/>
              </a:rPr>
              <a:t>Changqing</a:t>
            </a:r>
            <a:r>
              <a:rPr lang="en-US" b="1" dirty="0">
                <a:latin typeface="Times New Roman" charset="0"/>
                <a:ea typeface="Times New Roman" charset="0"/>
                <a:cs typeface="Times New Roman" charset="0"/>
              </a:rPr>
              <a:t> Zou*</a:t>
            </a:r>
            <a:r>
              <a:rPr lang="en-US" baseline="30000" dirty="0">
                <a:latin typeface="Times New Roman" charset="0"/>
                <a:ea typeface="Times New Roman" charset="0"/>
                <a:cs typeface="Times New Roman" charset="0"/>
              </a:rPr>
              <a:t>b</a:t>
            </a:r>
            <a:r>
              <a:rPr lang="en-US" altLang="zh-CN" sz="1800" dirty="0">
                <a:latin typeface="Times New Roman" charset="0"/>
                <a:ea typeface="Times New Roman" charset="0"/>
                <a:cs typeface="Times New Roman" charset="0"/>
              </a:rPr>
              <a:t>    </a:t>
            </a:r>
            <a:r>
              <a:rPr lang="en-US" altLang="zh-CN" sz="1800" dirty="0" err="1">
                <a:latin typeface="Times New Roman" charset="0"/>
                <a:ea typeface="Times New Roman" charset="0"/>
                <a:cs typeface="Times New Roman" charset="0"/>
              </a:rPr>
              <a:t>Haibin</a:t>
            </a:r>
            <a:r>
              <a:rPr lang="en-US" altLang="zh-CN" dirty="0">
                <a:latin typeface="Times New Roman" charset="0"/>
                <a:ea typeface="Times New Roman" charset="0"/>
                <a:cs typeface="Times New Roman" charset="0"/>
              </a:rPr>
              <a:t> Huang </a:t>
            </a:r>
            <a:r>
              <a:rPr lang="en-US" altLang="zh-CN" baseline="30000" dirty="0">
                <a:latin typeface="Times New Roman" charset="0"/>
                <a:ea typeface="Times New Roman" charset="0"/>
                <a:cs typeface="Times New Roman" charset="0"/>
              </a:rPr>
              <a:t>a  </a:t>
            </a:r>
            <a:r>
              <a:rPr lang="en-US" altLang="zh-CN" sz="1800" dirty="0">
                <a:latin typeface="Times New Roman" charset="0"/>
                <a:ea typeface="Times New Roman" charset="0"/>
                <a:cs typeface="Times New Roman" charset="0"/>
              </a:rPr>
              <a:t> </a:t>
            </a:r>
            <a:r>
              <a:rPr lang="en-US" dirty="0" err="1">
                <a:latin typeface="Times New Roman" charset="0"/>
                <a:ea typeface="Times New Roman" charset="0"/>
                <a:cs typeface="Times New Roman" charset="0"/>
              </a:rPr>
              <a:t>Evangelos</a:t>
            </a:r>
            <a:r>
              <a:rPr lang="en-US" dirty="0">
                <a:latin typeface="Times New Roman" charset="0"/>
                <a:ea typeface="Times New Roman" charset="0"/>
                <a:cs typeface="Times New Roman" charset="0"/>
              </a:rPr>
              <a:t> </a:t>
            </a:r>
            <a:r>
              <a:rPr lang="en-US" dirty="0" err="1">
                <a:latin typeface="Times New Roman" charset="0"/>
                <a:ea typeface="Times New Roman" charset="0"/>
                <a:cs typeface="Times New Roman" charset="0"/>
              </a:rPr>
              <a:t>Kalogerakis</a:t>
            </a:r>
            <a:r>
              <a:rPr lang="en-US" dirty="0">
                <a:latin typeface="Times New Roman" charset="0"/>
                <a:ea typeface="Times New Roman" charset="0"/>
                <a:cs typeface="Times New Roman" charset="0"/>
              </a:rPr>
              <a:t> </a:t>
            </a:r>
            <a:r>
              <a:rPr lang="en-US" baseline="30000" dirty="0">
                <a:latin typeface="Times New Roman" charset="0"/>
                <a:ea typeface="Times New Roman" charset="0"/>
                <a:cs typeface="Times New Roman" charset="0"/>
              </a:rPr>
              <a:t>a</a:t>
            </a:r>
            <a:endParaRPr lang="en-US" altLang="zh-CN" sz="1800" dirty="0">
              <a:latin typeface="Times New Roman" charset="0"/>
              <a:ea typeface="Times New Roman" charset="0"/>
              <a:cs typeface="Times New Roman" charset="0"/>
            </a:endParaRPr>
          </a:p>
          <a:p>
            <a:r>
              <a:rPr lang="en-US" altLang="zh-CN" sz="1800" dirty="0">
                <a:latin typeface="Times New Roman" charset="0"/>
                <a:ea typeface="Times New Roman" charset="0"/>
                <a:cs typeface="Times New Roman" charset="0"/>
              </a:rPr>
              <a:t>Ping Tan </a:t>
            </a:r>
            <a:r>
              <a:rPr lang="en-US" altLang="zh-CN" baseline="30000" dirty="0">
                <a:latin typeface="Times New Roman" charset="0"/>
                <a:ea typeface="Times New Roman" charset="0"/>
                <a:cs typeface="Times New Roman" charset="0"/>
              </a:rPr>
              <a:t>b</a:t>
            </a:r>
            <a:r>
              <a:rPr lang="en-US" altLang="zh-CN" sz="1800" dirty="0">
                <a:latin typeface="Times New Roman" charset="0"/>
                <a:ea typeface="Times New Roman" charset="0"/>
                <a:cs typeface="Times New Roman" charset="0"/>
              </a:rPr>
              <a:t>   Marie-</a:t>
            </a:r>
            <a:r>
              <a:rPr lang="en-US" altLang="zh-CN" sz="1800" dirty="0" err="1">
                <a:latin typeface="Times New Roman" charset="0"/>
                <a:ea typeface="Times New Roman" charset="0"/>
                <a:cs typeface="Times New Roman" charset="0"/>
              </a:rPr>
              <a:t>Paule</a:t>
            </a:r>
            <a:r>
              <a:rPr lang="en-US" altLang="zh-CN" sz="1800" dirty="0">
                <a:latin typeface="Times New Roman" charset="0"/>
                <a:ea typeface="Times New Roman" charset="0"/>
                <a:cs typeface="Times New Roman" charset="0"/>
              </a:rPr>
              <a:t> </a:t>
            </a:r>
            <a:r>
              <a:rPr lang="en-US" altLang="zh-CN" sz="1800" dirty="0" err="1">
                <a:latin typeface="Times New Roman" charset="0"/>
                <a:ea typeface="Times New Roman" charset="0"/>
                <a:cs typeface="Times New Roman" charset="0"/>
              </a:rPr>
              <a:t>Cani</a:t>
            </a:r>
            <a:r>
              <a:rPr lang="en-US" altLang="zh-CN" sz="1800" dirty="0">
                <a:latin typeface="Times New Roman" charset="0"/>
                <a:ea typeface="Times New Roman" charset="0"/>
                <a:cs typeface="Times New Roman" charset="0"/>
              </a:rPr>
              <a:t> </a:t>
            </a:r>
            <a:r>
              <a:rPr lang="en-US" altLang="zh-CN" baseline="30000" dirty="0">
                <a:latin typeface="Times New Roman" charset="0"/>
                <a:ea typeface="Times New Roman" charset="0"/>
                <a:cs typeface="Times New Roman" charset="0"/>
              </a:rPr>
              <a:t>c</a:t>
            </a:r>
            <a:r>
              <a:rPr lang="en-US" altLang="zh-CN" sz="1800" dirty="0">
                <a:latin typeface="Times New Roman" charset="0"/>
                <a:ea typeface="Times New Roman" charset="0"/>
                <a:cs typeface="Times New Roman" charset="0"/>
              </a:rPr>
              <a:t>     </a:t>
            </a:r>
            <a:r>
              <a:rPr lang="en-US" altLang="zh-CN" sz="1800" dirty="0" err="1">
                <a:latin typeface="Times New Roman" charset="0"/>
                <a:ea typeface="Times New Roman" charset="0"/>
                <a:cs typeface="Times New Roman" charset="0"/>
              </a:rPr>
              <a:t>Hao</a:t>
            </a:r>
            <a:r>
              <a:rPr lang="en-US" altLang="zh-CN" sz="1800" dirty="0">
                <a:latin typeface="Times New Roman" charset="0"/>
                <a:ea typeface="Times New Roman" charset="0"/>
                <a:cs typeface="Times New Roman" charset="0"/>
              </a:rPr>
              <a:t> Zhang </a:t>
            </a:r>
            <a:r>
              <a:rPr lang="en-US" altLang="zh-CN" baseline="30000" dirty="0">
                <a:latin typeface="Times New Roman" charset="0"/>
                <a:ea typeface="Times New Roman" charset="0"/>
                <a:cs typeface="Times New Roman" charset="0"/>
              </a:rPr>
              <a:t>b</a:t>
            </a:r>
            <a:r>
              <a:rPr lang="en-US" altLang="zh-CN" sz="1800" dirty="0">
                <a:latin typeface="Times New Roman" charset="0"/>
                <a:ea typeface="Times New Roman" charset="0"/>
                <a:cs typeface="Times New Roman" charset="0"/>
              </a:rPr>
              <a:t> </a:t>
            </a:r>
          </a:p>
        </p:txBody>
      </p:sp>
      <p:sp>
        <p:nvSpPr>
          <p:cNvPr id="17" name="Title 6"/>
          <p:cNvSpPr txBox="1">
            <a:spLocks/>
          </p:cNvSpPr>
          <p:nvPr/>
        </p:nvSpPr>
        <p:spPr>
          <a:xfrm>
            <a:off x="1188132" y="627534"/>
            <a:ext cx="6696744" cy="684625"/>
          </a:xfrm>
          <a:prstGeom prst="rect">
            <a:avLst/>
          </a:prstGeom>
        </p:spPr>
        <p:txBody>
          <a:bodyPr vert="horz" lIns="91440" tIns="45720" rIns="91440" bIns="45720" rtlCol="0" anchor="b">
            <a:normAutofit fontScale="975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400" b="1" dirty="0">
                <a:latin typeface="Arial" charset="0"/>
                <a:ea typeface="Arial" charset="0"/>
                <a:cs typeface="Arial" charset="0"/>
              </a:rPr>
              <a:t>Learning to Group Discrete Graphical Patterns</a:t>
            </a:r>
            <a:r>
              <a:rPr lang="en-US" sz="2400" dirty="0">
                <a:latin typeface="+mn-lt"/>
              </a:rPr>
              <a:t>  </a:t>
            </a:r>
          </a:p>
        </p:txBody>
      </p:sp>
      <p:cxnSp>
        <p:nvCxnSpPr>
          <p:cNvPr id="18" name="Straight Connector 17"/>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a:off x="611560" y="141962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pic>
        <p:nvPicPr>
          <p:cNvPr id="20" name="Picture 19"/>
          <p:cNvPicPr>
            <a:picLocks noChangeAspect="1"/>
          </p:cNvPicPr>
          <p:nvPr/>
        </p:nvPicPr>
        <p:blipFill>
          <a:blip r:embed="rId3"/>
          <a:stretch>
            <a:fillRect/>
          </a:stretch>
        </p:blipFill>
        <p:spPr>
          <a:xfrm>
            <a:off x="1835696" y="1491630"/>
            <a:ext cx="5436604" cy="1661185"/>
          </a:xfrm>
          <a:prstGeom prst="rect">
            <a:avLst/>
          </a:prstGeom>
        </p:spPr>
      </p:pic>
      <p:sp>
        <p:nvSpPr>
          <p:cNvPr id="12" name="TextBox 11"/>
          <p:cNvSpPr txBox="1"/>
          <p:nvPr/>
        </p:nvSpPr>
        <p:spPr>
          <a:xfrm>
            <a:off x="251520" y="4385160"/>
            <a:ext cx="2708176" cy="369332"/>
          </a:xfrm>
          <a:prstGeom prst="rect">
            <a:avLst/>
          </a:prstGeom>
          <a:noFill/>
        </p:spPr>
        <p:txBody>
          <a:bodyPr wrap="square" rtlCol="0" anchor="t">
            <a:spAutoFit/>
          </a:bodyPr>
          <a:lstStyle/>
          <a:p>
            <a:pPr algn="ctr"/>
            <a:r>
              <a:rPr lang="en-US" altLang="zh-CN" baseline="30000" dirty="0">
                <a:latin typeface="Times New Roman" pitchFamily="18" charset="0"/>
                <a:cs typeface="Times New Roman" pitchFamily="18" charset="0"/>
              </a:rPr>
              <a:t>a</a:t>
            </a:r>
            <a:r>
              <a:rPr lang="en-US" altLang="zh-CN" dirty="0">
                <a:latin typeface="Times New Roman" pitchFamily="18" charset="0"/>
                <a:cs typeface="Times New Roman" pitchFamily="18" charset="0"/>
              </a:rPr>
              <a:t> </a:t>
            </a:r>
            <a:r>
              <a:rPr lang="en-US" altLang="zh-CN" sz="1600" dirty="0">
                <a:latin typeface="Times New Roman" pitchFamily="18" charset="0"/>
                <a:cs typeface="Times New Roman" pitchFamily="18" charset="0"/>
              </a:rPr>
              <a:t>UMASS Amherst</a:t>
            </a:r>
            <a:endParaRPr lang="zh-CN" altLang="en-US" sz="1600" dirty="0">
              <a:latin typeface="Times New Roman" pitchFamily="18" charset="0"/>
              <a:cs typeface="Times New Roman" pitchFamily="18" charset="0"/>
            </a:endParaRPr>
          </a:p>
        </p:txBody>
      </p:sp>
      <p:sp>
        <p:nvSpPr>
          <p:cNvPr id="15" name="TextBox 14"/>
          <p:cNvSpPr txBox="1"/>
          <p:nvPr/>
        </p:nvSpPr>
        <p:spPr>
          <a:xfrm>
            <a:off x="5471592" y="4400549"/>
            <a:ext cx="2880320" cy="338554"/>
          </a:xfrm>
          <a:prstGeom prst="rect">
            <a:avLst/>
          </a:prstGeom>
          <a:noFill/>
        </p:spPr>
        <p:txBody>
          <a:bodyPr wrap="square" rtlCol="0" anchor="t">
            <a:spAutoFit/>
          </a:bodyPr>
          <a:lstStyle/>
          <a:p>
            <a:pPr algn="ctr"/>
            <a:r>
              <a:rPr lang="en-US" altLang="zh-CN" sz="1600" baseline="30000" dirty="0">
                <a:latin typeface="Arial" charset="0"/>
                <a:ea typeface="Arial" charset="0"/>
                <a:cs typeface="Arial" charset="0"/>
              </a:rPr>
              <a:t>c </a:t>
            </a:r>
            <a:r>
              <a:rPr lang="en-US" sz="1600" dirty="0" err="1">
                <a:latin typeface="Times New Roman" charset="0"/>
                <a:ea typeface="Times New Roman" charset="0"/>
                <a:cs typeface="Times New Roman" charset="0"/>
              </a:rPr>
              <a:t>Ecole</a:t>
            </a:r>
            <a:r>
              <a:rPr lang="en-US" sz="1600" dirty="0">
                <a:latin typeface="Times New Roman" charset="0"/>
                <a:ea typeface="Times New Roman" charset="0"/>
                <a:cs typeface="Times New Roman" charset="0"/>
              </a:rPr>
              <a:t> </a:t>
            </a:r>
            <a:r>
              <a:rPr lang="en-US" sz="1600" dirty="0" err="1">
                <a:latin typeface="Times New Roman" charset="0"/>
                <a:ea typeface="Times New Roman" charset="0"/>
                <a:cs typeface="Times New Roman" charset="0"/>
              </a:rPr>
              <a:t>Polytechnique</a:t>
            </a:r>
            <a:r>
              <a:rPr lang="en-US" sz="1600" dirty="0">
                <a:latin typeface="Times New Roman" charset="0"/>
                <a:ea typeface="Times New Roman" charset="0"/>
                <a:cs typeface="Times New Roman" charset="0"/>
              </a:rPr>
              <a:t> </a:t>
            </a:r>
            <a:endParaRPr lang="zh-CN" altLang="en-US" sz="1600" dirty="0">
              <a:latin typeface="Times New Roman" charset="0"/>
              <a:ea typeface="Times New Roman" charset="0"/>
              <a:cs typeface="Times New Roman" charset="0"/>
            </a:endParaRPr>
          </a:p>
        </p:txBody>
      </p:sp>
      <p:sp>
        <p:nvSpPr>
          <p:cNvPr id="21" name="TextBox 20"/>
          <p:cNvSpPr txBox="1"/>
          <p:nvPr/>
        </p:nvSpPr>
        <p:spPr>
          <a:xfrm>
            <a:off x="2771800" y="4400549"/>
            <a:ext cx="2583904" cy="338554"/>
          </a:xfrm>
          <a:prstGeom prst="rect">
            <a:avLst/>
          </a:prstGeom>
          <a:noFill/>
        </p:spPr>
        <p:txBody>
          <a:bodyPr wrap="square" rtlCol="0" anchor="t">
            <a:spAutoFit/>
          </a:bodyPr>
          <a:lstStyle/>
          <a:p>
            <a:pPr algn="ctr"/>
            <a:r>
              <a:rPr lang="en-US" altLang="zh-CN" sz="1600" baseline="30000" dirty="0">
                <a:latin typeface="Times New Roman" pitchFamily="18" charset="0"/>
                <a:cs typeface="Times New Roman" pitchFamily="18" charset="0"/>
              </a:rPr>
              <a:t>b </a:t>
            </a:r>
            <a:r>
              <a:rPr lang="en-US" altLang="zh-CN" sz="1600" dirty="0">
                <a:latin typeface="Times New Roman" pitchFamily="18" charset="0"/>
                <a:cs typeface="Times New Roman" pitchFamily="18" charset="0"/>
              </a:rPr>
              <a:t>Simon Fraser University </a:t>
            </a:r>
            <a:endParaRPr lang="zh-CN" alt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1555454665"/>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5800" y="987574"/>
            <a:ext cx="4104457" cy="646331"/>
          </a:xfrm>
          <a:prstGeom prst="rect">
            <a:avLst/>
          </a:prstGeom>
          <a:noFill/>
        </p:spPr>
        <p:txBody>
          <a:bodyPr wrap="square" rtlCol="0">
            <a:spAutoFit/>
          </a:bodyPr>
          <a:lstStyle/>
          <a:p>
            <a:pPr marL="285750" indent="-285750">
              <a:buFont typeface="Wingdings" charset="2"/>
              <a:buChar char="q"/>
            </a:pPr>
            <a:r>
              <a:rPr lang="en-US" b="1" dirty="0">
                <a:latin typeface="Arial" charset="0"/>
                <a:ea typeface="Arial" charset="0"/>
                <a:cs typeface="Arial" charset="0"/>
              </a:rPr>
              <a:t>Pattern Editing</a:t>
            </a:r>
          </a:p>
          <a:p>
            <a:pPr marL="285750" indent="-285750">
              <a:buFont typeface="Wingdings" charset="2"/>
              <a:buChar char="q"/>
            </a:pPr>
            <a:r>
              <a:rPr lang="en-US" b="1" dirty="0">
                <a:latin typeface="Arial" charset="0"/>
                <a:ea typeface="Arial" charset="0"/>
                <a:cs typeface="Arial" charset="0"/>
              </a:rPr>
              <a:t>Pattern Exploration</a:t>
            </a:r>
          </a:p>
        </p:txBody>
      </p:sp>
      <p:cxnSp>
        <p:nvCxnSpPr>
          <p:cNvPr id="6" name="Straight Connector 5"/>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9" name="Title 6"/>
          <p:cNvSpPr txBox="1">
            <a:spLocks/>
          </p:cNvSpPr>
          <p:nvPr/>
        </p:nvSpPr>
        <p:spPr>
          <a:xfrm>
            <a:off x="805800" y="158933"/>
            <a:ext cx="7543800" cy="6846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000" b="1" dirty="0">
                <a:latin typeface="Arial" charset="0"/>
                <a:ea typeface="Arial" charset="0"/>
                <a:cs typeface="Arial" charset="0"/>
              </a:rPr>
              <a:t>Applications </a:t>
            </a:r>
            <a:r>
              <a:rPr lang="en-US" sz="2000" dirty="0">
                <a:latin typeface="Arial" charset="0"/>
                <a:ea typeface="Arial" charset="0"/>
                <a:cs typeface="Arial" charset="0"/>
              </a:rPr>
              <a:t>of Pattern Grouping</a:t>
            </a:r>
          </a:p>
        </p:txBody>
      </p:sp>
      <p:pic>
        <p:nvPicPr>
          <p:cNvPr id="12" name="Picture 11"/>
          <p:cNvPicPr>
            <a:picLocks noChangeAspect="1"/>
          </p:cNvPicPr>
          <p:nvPr/>
        </p:nvPicPr>
        <p:blipFill>
          <a:blip r:embed="rId3"/>
          <a:stretch>
            <a:fillRect/>
          </a:stretch>
        </p:blipFill>
        <p:spPr>
          <a:xfrm>
            <a:off x="3445172" y="1994365"/>
            <a:ext cx="4223172" cy="2328055"/>
          </a:xfrm>
          <a:prstGeom prst="rect">
            <a:avLst/>
          </a:prstGeom>
        </p:spPr>
      </p:pic>
      <p:sp>
        <p:nvSpPr>
          <p:cNvPr id="10" name="TextBox 9"/>
          <p:cNvSpPr txBox="1"/>
          <p:nvPr/>
        </p:nvSpPr>
        <p:spPr>
          <a:xfrm>
            <a:off x="2195736" y="4515966"/>
            <a:ext cx="6660232" cy="276999"/>
          </a:xfrm>
          <a:prstGeom prst="rect">
            <a:avLst/>
          </a:prstGeom>
          <a:noFill/>
        </p:spPr>
        <p:txBody>
          <a:bodyPr wrap="square" rtlCol="0">
            <a:spAutoFit/>
          </a:bodyPr>
          <a:lstStyle/>
          <a:p>
            <a:pPr algn="ctr"/>
            <a:r>
              <a:rPr lang="en-US" sz="1200" dirty="0">
                <a:latin typeface="Arial" charset="0"/>
                <a:ea typeface="Arial" charset="0"/>
                <a:cs typeface="Arial" charset="0"/>
              </a:rPr>
              <a:t>PATEX: Exploring Pattern Variations. P. Guerrero, et al. 2016</a:t>
            </a:r>
            <a:endParaRPr lang="en-US" sz="1200" dirty="0"/>
          </a:p>
        </p:txBody>
      </p:sp>
    </p:spTree>
    <p:extLst>
      <p:ext uri="{BB962C8B-B14F-4D97-AF65-F5344CB8AC3E}">
        <p14:creationId xmlns:p14="http://schemas.microsoft.com/office/powerpoint/2010/main" val="309543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5800" y="987574"/>
            <a:ext cx="4104457" cy="923330"/>
          </a:xfrm>
          <a:prstGeom prst="rect">
            <a:avLst/>
          </a:prstGeom>
          <a:noFill/>
        </p:spPr>
        <p:txBody>
          <a:bodyPr wrap="square" rtlCol="0">
            <a:spAutoFit/>
          </a:bodyPr>
          <a:lstStyle/>
          <a:p>
            <a:pPr marL="285750" indent="-285750">
              <a:buFont typeface="Wingdings" charset="2"/>
              <a:buChar char="q"/>
            </a:pPr>
            <a:r>
              <a:rPr lang="en-US" b="1" dirty="0">
                <a:latin typeface="Arial" charset="0"/>
                <a:ea typeface="Arial" charset="0"/>
                <a:cs typeface="Arial" charset="0"/>
              </a:rPr>
              <a:t>Pattern Editing</a:t>
            </a:r>
          </a:p>
          <a:p>
            <a:pPr marL="285750" indent="-285750">
              <a:buFont typeface="Wingdings" charset="2"/>
              <a:buChar char="q"/>
            </a:pPr>
            <a:r>
              <a:rPr lang="en-US" b="1" dirty="0">
                <a:latin typeface="Arial" charset="0"/>
                <a:ea typeface="Arial" charset="0"/>
                <a:cs typeface="Arial" charset="0"/>
              </a:rPr>
              <a:t>Pattern Exploration</a:t>
            </a:r>
          </a:p>
          <a:p>
            <a:pPr marL="285750" indent="-285750">
              <a:buFont typeface="Wingdings" charset="2"/>
              <a:buChar char="q"/>
            </a:pPr>
            <a:r>
              <a:rPr lang="en-US" b="1" dirty="0">
                <a:latin typeface="Arial" charset="0"/>
                <a:ea typeface="Arial" charset="0"/>
                <a:cs typeface="Arial" charset="0"/>
              </a:rPr>
              <a:t>Layout Optimization</a:t>
            </a:r>
          </a:p>
        </p:txBody>
      </p:sp>
      <p:cxnSp>
        <p:nvCxnSpPr>
          <p:cNvPr id="6" name="Straight Connector 5"/>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9" name="Title 6"/>
          <p:cNvSpPr txBox="1">
            <a:spLocks/>
          </p:cNvSpPr>
          <p:nvPr/>
        </p:nvSpPr>
        <p:spPr>
          <a:xfrm>
            <a:off x="805800" y="158933"/>
            <a:ext cx="7543800" cy="6846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000" b="1" dirty="0">
                <a:latin typeface="Arial" charset="0"/>
                <a:ea typeface="Arial" charset="0"/>
                <a:cs typeface="Arial" charset="0"/>
              </a:rPr>
              <a:t>Applications </a:t>
            </a:r>
            <a:r>
              <a:rPr lang="en-US" sz="2000" dirty="0">
                <a:latin typeface="Arial" charset="0"/>
                <a:ea typeface="Arial" charset="0"/>
                <a:cs typeface="Arial" charset="0"/>
              </a:rPr>
              <a:t>of Pattern Grouping</a:t>
            </a:r>
          </a:p>
        </p:txBody>
      </p:sp>
      <p:pic>
        <p:nvPicPr>
          <p:cNvPr id="12" name="Picture 11"/>
          <p:cNvPicPr>
            <a:picLocks noChangeAspect="1"/>
          </p:cNvPicPr>
          <p:nvPr/>
        </p:nvPicPr>
        <p:blipFill>
          <a:blip r:embed="rId5"/>
          <a:stretch>
            <a:fillRect/>
          </a:stretch>
        </p:blipFill>
        <p:spPr>
          <a:xfrm>
            <a:off x="3445172" y="1994365"/>
            <a:ext cx="4223172" cy="2328055"/>
          </a:xfrm>
          <a:prstGeom prst="rect">
            <a:avLst/>
          </a:prstGeom>
        </p:spPr>
      </p:pic>
      <p:sp>
        <p:nvSpPr>
          <p:cNvPr id="13" name="Rectangle 12"/>
          <p:cNvSpPr/>
          <p:nvPr/>
        </p:nvSpPr>
        <p:spPr>
          <a:xfrm>
            <a:off x="3059832" y="4424213"/>
            <a:ext cx="5040560" cy="307777"/>
          </a:xfrm>
          <a:prstGeom prst="rect">
            <a:avLst/>
          </a:prstGeom>
        </p:spPr>
        <p:txBody>
          <a:bodyPr wrap="square">
            <a:spAutoFit/>
          </a:bodyPr>
          <a:lstStyle/>
          <a:p>
            <a:pPr algn="ctr"/>
            <a:endParaRPr lang="en-US" sz="1400" dirty="0">
              <a:latin typeface="Arial" charset="0"/>
              <a:ea typeface="Arial" charset="0"/>
              <a:cs typeface="Arial" charset="0"/>
            </a:endParaRPr>
          </a:p>
        </p:txBody>
      </p:sp>
      <p:pic>
        <p:nvPicPr>
          <p:cNvPr id="2" name="LayoutOpti.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58424" y="1994365"/>
            <a:ext cx="4209920" cy="2429848"/>
          </a:xfrm>
          <a:prstGeom prst="rect">
            <a:avLst/>
          </a:prstGeom>
        </p:spPr>
      </p:pic>
      <p:sp>
        <p:nvSpPr>
          <p:cNvPr id="4" name="TextBox 3"/>
          <p:cNvSpPr txBox="1"/>
          <p:nvPr/>
        </p:nvSpPr>
        <p:spPr>
          <a:xfrm>
            <a:off x="2195736" y="4515966"/>
            <a:ext cx="6660232" cy="276999"/>
          </a:xfrm>
          <a:prstGeom prst="rect">
            <a:avLst/>
          </a:prstGeom>
          <a:noFill/>
        </p:spPr>
        <p:txBody>
          <a:bodyPr wrap="square" rtlCol="0">
            <a:spAutoFit/>
          </a:bodyPr>
          <a:lstStyle/>
          <a:p>
            <a:pPr algn="ctr"/>
            <a:r>
              <a:rPr lang="en-US" sz="1200" dirty="0">
                <a:latin typeface="Arial" charset="0"/>
                <a:ea typeface="Arial" charset="0"/>
                <a:cs typeface="Arial" charset="0"/>
              </a:rPr>
              <a:t>GACA: Group-Aware Command-based Arrangement of Graphic Elements. </a:t>
            </a:r>
            <a:r>
              <a:rPr lang="en-US" altLang="zh-CN" sz="1200" dirty="0">
                <a:latin typeface="Arial" charset="0"/>
                <a:ea typeface="Arial" charset="0"/>
                <a:cs typeface="Arial" charset="0"/>
              </a:rPr>
              <a:t>P.</a:t>
            </a:r>
            <a:r>
              <a:rPr lang="zh-CN" altLang="en-US" sz="1200" dirty="0">
                <a:latin typeface="Arial" charset="0"/>
                <a:ea typeface="Arial" charset="0"/>
                <a:cs typeface="Arial" charset="0"/>
              </a:rPr>
              <a:t> </a:t>
            </a:r>
            <a:r>
              <a:rPr lang="en-US" sz="1200" dirty="0">
                <a:latin typeface="Arial" charset="0"/>
                <a:ea typeface="Arial" charset="0"/>
                <a:cs typeface="Arial" charset="0"/>
              </a:rPr>
              <a:t>Xu, et al. 2015</a:t>
            </a:r>
            <a:endParaRPr lang="en-US" sz="1200" dirty="0"/>
          </a:p>
        </p:txBody>
      </p:sp>
    </p:spTree>
    <p:extLst>
      <p:ext uri="{BB962C8B-B14F-4D97-AF65-F5344CB8AC3E}">
        <p14:creationId xmlns:p14="http://schemas.microsoft.com/office/powerpoint/2010/main" val="179619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5800" y="158933"/>
            <a:ext cx="7543800" cy="684625"/>
          </a:xfrm>
        </p:spPr>
        <p:txBody>
          <a:bodyPr>
            <a:normAutofit/>
          </a:bodyPr>
          <a:lstStyle/>
          <a:p>
            <a:pPr algn="ctr"/>
            <a:r>
              <a:rPr lang="en-US" sz="2000" dirty="0">
                <a:latin typeface="Arial" charset="0"/>
                <a:ea typeface="Arial" charset="0"/>
                <a:cs typeface="Arial" charset="0"/>
              </a:rPr>
              <a:t>Related Work:</a:t>
            </a:r>
            <a:r>
              <a:rPr lang="en-US" sz="2000" b="1" dirty="0">
                <a:latin typeface="Arial" charset="0"/>
                <a:ea typeface="Arial" charset="0"/>
                <a:cs typeface="Arial" charset="0"/>
              </a:rPr>
              <a:t> Model </a:t>
            </a:r>
            <a:r>
              <a:rPr lang="en-US" altLang="zh-CN" sz="2000" dirty="0">
                <a:latin typeface="Arial" charset="0"/>
                <a:ea typeface="Arial" charset="0"/>
                <a:cs typeface="Arial" charset="0"/>
              </a:rPr>
              <a:t>&amp;</a:t>
            </a:r>
            <a:r>
              <a:rPr lang="en-US" sz="2000" b="1" dirty="0">
                <a:latin typeface="Arial" charset="0"/>
                <a:ea typeface="Arial" charset="0"/>
                <a:cs typeface="Arial" charset="0"/>
              </a:rPr>
              <a:t> Rule </a:t>
            </a:r>
            <a:r>
              <a:rPr lang="en-US" sz="2000" dirty="0">
                <a:latin typeface="Arial" charset="0"/>
                <a:ea typeface="Arial" charset="0"/>
                <a:cs typeface="Arial" charset="0"/>
              </a:rPr>
              <a:t>Driven</a:t>
            </a:r>
          </a:p>
        </p:txBody>
      </p:sp>
      <p:cxnSp>
        <p:nvCxnSpPr>
          <p:cNvPr id="6" name="Straight Connector 5"/>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9" name="TextBox 8"/>
          <p:cNvSpPr txBox="1"/>
          <p:nvPr/>
        </p:nvSpPr>
        <p:spPr>
          <a:xfrm>
            <a:off x="653502" y="1059582"/>
            <a:ext cx="7882056" cy="2185214"/>
          </a:xfrm>
          <a:prstGeom prst="rect">
            <a:avLst/>
          </a:prstGeom>
          <a:noFill/>
        </p:spPr>
        <p:txBody>
          <a:bodyPr wrap="square" rtlCol="0">
            <a:spAutoFit/>
          </a:bodyPr>
          <a:lstStyle/>
          <a:p>
            <a:pPr marL="285750" lvl="2" indent="-285750">
              <a:buFont typeface="Wingdings" charset="2"/>
              <a:buChar char="q"/>
            </a:pPr>
            <a:r>
              <a:rPr lang="en-US" sz="1400" b="1" dirty="0">
                <a:latin typeface="Arial" charset="0"/>
                <a:ea typeface="Arial" charset="0"/>
                <a:cs typeface="Arial" charset="0"/>
              </a:rPr>
              <a:t>Gestalt-based pattern grouping</a:t>
            </a:r>
          </a:p>
          <a:p>
            <a:pPr marL="628650" lvl="1" indent="-171450">
              <a:buFont typeface="Wingdings" charset="2"/>
              <a:buChar char="Ø"/>
            </a:pPr>
            <a:r>
              <a:rPr lang="en-US" sz="1200" dirty="0"/>
              <a:t>Conjoining Gestalt Rules for Abstraction of Architectural</a:t>
            </a:r>
            <a:r>
              <a:rPr lang="zh-CN" altLang="en-US" sz="1200" dirty="0"/>
              <a:t> </a:t>
            </a:r>
            <a:r>
              <a:rPr lang="pl-PL" sz="1200" dirty="0" err="1"/>
              <a:t>Drawings</a:t>
            </a:r>
            <a:r>
              <a:rPr lang="pl-PL" sz="1200" dirty="0"/>
              <a:t>. </a:t>
            </a:r>
            <a:r>
              <a:rPr lang="en-US" altLang="zh-CN" sz="1200" dirty="0"/>
              <a:t>Nan</a:t>
            </a:r>
            <a:r>
              <a:rPr lang="zh-CN" altLang="en-US" sz="1200" dirty="0"/>
              <a:t> </a:t>
            </a:r>
            <a:r>
              <a:rPr lang="en-US" altLang="zh-CN" sz="1200" dirty="0"/>
              <a:t>et</a:t>
            </a:r>
            <a:r>
              <a:rPr lang="zh-CN" altLang="en-US" sz="1200" dirty="0"/>
              <a:t> </a:t>
            </a:r>
            <a:r>
              <a:rPr lang="en-US" altLang="zh-CN" sz="1200" dirty="0"/>
              <a:t>al.</a:t>
            </a:r>
            <a:r>
              <a:rPr lang="zh-CN" altLang="en-US" sz="1200" dirty="0"/>
              <a:t> </a:t>
            </a:r>
            <a:r>
              <a:rPr lang="en-US" altLang="zh-CN" sz="1200" dirty="0"/>
              <a:t>TOG,</a:t>
            </a:r>
            <a:r>
              <a:rPr lang="zh-CN" altLang="en-US" sz="1200" dirty="0"/>
              <a:t> </a:t>
            </a:r>
            <a:r>
              <a:rPr lang="en-US" altLang="zh-CN" sz="1200" dirty="0"/>
              <a:t>2011</a:t>
            </a:r>
            <a:r>
              <a:rPr lang="pl-PL" sz="1200" dirty="0"/>
              <a:t>.</a:t>
            </a:r>
            <a:endParaRPr lang="en-US" sz="1200" dirty="0"/>
          </a:p>
          <a:p>
            <a:pPr marL="628650" lvl="1" indent="-171450">
              <a:buFont typeface="Wingdings" charset="2"/>
              <a:buChar char="Ø"/>
            </a:pPr>
            <a:r>
              <a:rPr lang="en-US" sz="1200" dirty="0"/>
              <a:t>Perceptual grouping by selection of a logically minimal model, Feldman, ICCV, 2003.</a:t>
            </a:r>
          </a:p>
          <a:p>
            <a:pPr marL="628650" lvl="1" indent="-171450">
              <a:buFont typeface="Wingdings" charset="2"/>
              <a:buChar char="Ø"/>
            </a:pPr>
            <a:r>
              <a:rPr lang="en-US" sz="1200" dirty="0"/>
              <a:t>The whole is equal to the sum of its parts: A probabilistic model of grouping by proximity and similarity in regular patterns, </a:t>
            </a:r>
            <a:r>
              <a:rPr lang="en-US" sz="1200" dirty="0" err="1"/>
              <a:t>Kubovy</a:t>
            </a:r>
            <a:r>
              <a:rPr lang="en-US" sz="1200" dirty="0"/>
              <a:t> &amp; Berg. Psychological Review, 2008</a:t>
            </a:r>
            <a:r>
              <a:rPr lang="en-US" altLang="zh-CN" sz="1200" dirty="0"/>
              <a:t>.</a:t>
            </a:r>
            <a:endParaRPr lang="en-US" sz="1200" dirty="0"/>
          </a:p>
          <a:p>
            <a:pPr marL="171450" indent="-171450">
              <a:buFont typeface="Wingdings" charset="2"/>
              <a:buChar char="Ø"/>
            </a:pPr>
            <a:endParaRPr lang="en-US" sz="1200" dirty="0"/>
          </a:p>
          <a:p>
            <a:pPr marL="285750" indent="-285750">
              <a:buFont typeface="Wingdings" charset="2"/>
              <a:buChar char="q"/>
            </a:pPr>
            <a:r>
              <a:rPr lang="en-US" sz="1400" b="1" dirty="0">
                <a:latin typeface="Arial" charset="0"/>
                <a:ea typeface="Arial" charset="0"/>
                <a:cs typeface="Arial" charset="0"/>
              </a:rPr>
              <a:t>Symmetry-based pattern grouping</a:t>
            </a:r>
          </a:p>
          <a:p>
            <a:pPr marL="628650" lvl="1" indent="-171450">
              <a:buFont typeface="Wingdings" charset="2"/>
              <a:buChar char="Ø"/>
            </a:pPr>
            <a:r>
              <a:rPr lang="en-US" sz="1200" dirty="0"/>
              <a:t>Folding meshes: hierarchical</a:t>
            </a:r>
            <a:r>
              <a:rPr lang="zh-CN" altLang="en-US" sz="1200" dirty="0"/>
              <a:t> </a:t>
            </a:r>
            <a:r>
              <a:rPr lang="en-US" sz="1200" dirty="0"/>
              <a:t>mesh segmentation based on planar symmetry. </a:t>
            </a:r>
            <a:r>
              <a:rPr lang="en-US" sz="1200" dirty="0" err="1"/>
              <a:t>Simari</a:t>
            </a:r>
            <a:r>
              <a:rPr lang="zh-CN" altLang="en-US" sz="1200" dirty="0"/>
              <a:t> </a:t>
            </a:r>
            <a:r>
              <a:rPr lang="en-US" altLang="zh-CN" sz="1200" dirty="0"/>
              <a:t>et</a:t>
            </a:r>
            <a:r>
              <a:rPr lang="zh-CN" altLang="en-US" sz="1200" dirty="0"/>
              <a:t> </a:t>
            </a:r>
            <a:r>
              <a:rPr lang="en-US" altLang="zh-CN" sz="1200" dirty="0"/>
              <a:t>al</a:t>
            </a:r>
            <a:r>
              <a:rPr lang="en-US" sz="1200" dirty="0"/>
              <a:t>. </a:t>
            </a:r>
            <a:r>
              <a:rPr lang="en-US" altLang="zh-CN" sz="1200" dirty="0"/>
              <a:t>SGP,</a:t>
            </a:r>
            <a:r>
              <a:rPr lang="zh-CN" altLang="en-US" sz="1200" dirty="0"/>
              <a:t> </a:t>
            </a:r>
            <a:r>
              <a:rPr lang="en-US" altLang="zh-CN" sz="1200" dirty="0"/>
              <a:t>2006.</a:t>
            </a:r>
          </a:p>
          <a:p>
            <a:pPr marL="628650" lvl="1" indent="-171450">
              <a:buFont typeface="Wingdings" charset="2"/>
              <a:buChar char="Ø"/>
            </a:pPr>
            <a:r>
              <a:rPr lang="en-US" sz="1200" dirty="0"/>
              <a:t>Co-Hierarchical Analysis of Shape Structures. </a:t>
            </a:r>
            <a:r>
              <a:rPr lang="en-US" altLang="zh-CN" sz="1200" dirty="0"/>
              <a:t>O.</a:t>
            </a:r>
            <a:r>
              <a:rPr lang="zh-CN" altLang="en-US" sz="1200" dirty="0"/>
              <a:t> </a:t>
            </a:r>
            <a:r>
              <a:rPr lang="en-US" sz="1200" dirty="0" err="1"/>
              <a:t>Kaick</a:t>
            </a:r>
            <a:r>
              <a:rPr lang="zh-CN" altLang="en-US" sz="1200" dirty="0"/>
              <a:t> </a:t>
            </a:r>
            <a:r>
              <a:rPr lang="en-US" altLang="zh-CN" sz="1200" dirty="0"/>
              <a:t>et</a:t>
            </a:r>
            <a:r>
              <a:rPr lang="zh-CN" altLang="en-US" sz="1200" dirty="0"/>
              <a:t> </a:t>
            </a:r>
            <a:r>
              <a:rPr lang="en-US" altLang="zh-CN" sz="1200" dirty="0"/>
              <a:t>al.</a:t>
            </a:r>
            <a:r>
              <a:rPr lang="en-US" sz="1200" dirty="0"/>
              <a:t> </a:t>
            </a:r>
            <a:r>
              <a:rPr lang="zh-CN" altLang="en-US" sz="1200" dirty="0"/>
              <a:t> </a:t>
            </a:r>
            <a:r>
              <a:rPr lang="en-US" altLang="zh-CN" sz="1200" dirty="0"/>
              <a:t>TOG,</a:t>
            </a:r>
            <a:r>
              <a:rPr lang="zh-CN" altLang="en-US" sz="1200" dirty="0"/>
              <a:t> </a:t>
            </a:r>
            <a:r>
              <a:rPr lang="en-US" altLang="zh-CN" sz="1200" dirty="0"/>
              <a:t>2013.</a:t>
            </a:r>
          </a:p>
          <a:p>
            <a:pPr marL="628650" lvl="1" indent="-171450">
              <a:buFont typeface="Wingdings" charset="2"/>
              <a:buChar char="Ø"/>
            </a:pPr>
            <a:r>
              <a:rPr lang="en-US" sz="1200" dirty="0"/>
              <a:t>Symmetry Hierarchy of Man-Made Objects.</a:t>
            </a:r>
            <a:r>
              <a:rPr lang="zh-CN" altLang="en-US" sz="1200" dirty="0"/>
              <a:t> </a:t>
            </a:r>
            <a:r>
              <a:rPr lang="en-US" altLang="zh-CN" sz="1200" dirty="0"/>
              <a:t>Wang</a:t>
            </a:r>
            <a:r>
              <a:rPr lang="zh-CN" altLang="en-US" sz="1200" dirty="0"/>
              <a:t> </a:t>
            </a:r>
            <a:r>
              <a:rPr lang="en-US" altLang="zh-CN" sz="1200" dirty="0"/>
              <a:t>et</a:t>
            </a:r>
            <a:r>
              <a:rPr lang="zh-CN" altLang="en-US" sz="1200" dirty="0"/>
              <a:t> </a:t>
            </a:r>
            <a:r>
              <a:rPr lang="en-US" altLang="zh-CN" sz="1200" dirty="0"/>
              <a:t>al.</a:t>
            </a:r>
            <a:r>
              <a:rPr lang="zh-CN" altLang="en-US" sz="1200" dirty="0"/>
              <a:t> </a:t>
            </a:r>
            <a:r>
              <a:rPr lang="en-US" sz="1200" dirty="0"/>
              <a:t> Computer</a:t>
            </a:r>
            <a:r>
              <a:rPr lang="zh-CN" altLang="en-US" sz="1200" dirty="0"/>
              <a:t> </a:t>
            </a:r>
            <a:r>
              <a:rPr lang="fr-FR" sz="1200" dirty="0"/>
              <a:t>Graphics Forum</a:t>
            </a:r>
            <a:r>
              <a:rPr lang="en-US" altLang="zh-CN" sz="1200" dirty="0"/>
              <a:t>,</a:t>
            </a:r>
            <a:r>
              <a:rPr lang="zh-CN" altLang="en-US" sz="1200" dirty="0"/>
              <a:t> </a:t>
            </a:r>
            <a:r>
              <a:rPr lang="en-US" altLang="zh-CN" sz="1200" dirty="0"/>
              <a:t>CGF,</a:t>
            </a:r>
            <a:r>
              <a:rPr lang="zh-CN" altLang="en-US" sz="1200" dirty="0"/>
              <a:t> </a:t>
            </a:r>
            <a:r>
              <a:rPr lang="en-US" altLang="zh-CN" sz="1200" dirty="0"/>
              <a:t>2011</a:t>
            </a:r>
            <a:r>
              <a:rPr lang="fr-FR" sz="1200" dirty="0"/>
              <a:t>.</a:t>
            </a:r>
            <a:endParaRPr lang="en-US" sz="1200" dirty="0"/>
          </a:p>
          <a:p>
            <a:pPr marL="628650" lvl="1" indent="-171450">
              <a:buFont typeface="Wingdings" charset="2"/>
              <a:buChar char="Ø"/>
            </a:pPr>
            <a:r>
              <a:rPr lang="en-US" sz="1200" dirty="0"/>
              <a:t>Layered Analysis of Irregular Facades via Symmetry Maximization. Zhang</a:t>
            </a:r>
            <a:r>
              <a:rPr lang="zh-CN" altLang="en-US" sz="1200" dirty="0"/>
              <a:t> </a:t>
            </a:r>
            <a:r>
              <a:rPr lang="en-US" altLang="zh-CN" sz="1200" dirty="0"/>
              <a:t>et</a:t>
            </a:r>
            <a:r>
              <a:rPr lang="zh-CN" altLang="en-US" sz="1200" dirty="0"/>
              <a:t> </a:t>
            </a:r>
            <a:r>
              <a:rPr lang="en-US" altLang="zh-CN" sz="1200" dirty="0"/>
              <a:t>al.</a:t>
            </a:r>
            <a:r>
              <a:rPr lang="zh-CN" altLang="en-US" sz="1200" dirty="0"/>
              <a:t> </a:t>
            </a:r>
            <a:r>
              <a:rPr lang="en-US" altLang="zh-CN" sz="1200" dirty="0"/>
              <a:t>TOG,</a:t>
            </a:r>
            <a:r>
              <a:rPr lang="zh-CN" altLang="en-US" sz="1200" dirty="0"/>
              <a:t> </a:t>
            </a:r>
            <a:r>
              <a:rPr lang="en-US" altLang="zh-CN" sz="1200" dirty="0"/>
              <a:t>2013.</a:t>
            </a:r>
            <a:r>
              <a:rPr lang="zh-CN" altLang="en-US" sz="1200" dirty="0"/>
              <a:t> </a:t>
            </a:r>
            <a:endParaRPr lang="en-US" sz="1200" dirty="0"/>
          </a:p>
        </p:txBody>
      </p:sp>
    </p:spTree>
    <p:extLst>
      <p:ext uri="{BB962C8B-B14F-4D97-AF65-F5344CB8AC3E}">
        <p14:creationId xmlns:p14="http://schemas.microsoft.com/office/powerpoint/2010/main" val="258077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5800" y="158933"/>
            <a:ext cx="7543800" cy="684625"/>
          </a:xfrm>
        </p:spPr>
        <p:txBody>
          <a:bodyPr>
            <a:normAutofit/>
          </a:bodyPr>
          <a:lstStyle/>
          <a:p>
            <a:pPr algn="ctr"/>
            <a:r>
              <a:rPr lang="en-US" sz="2000" b="1" dirty="0">
                <a:latin typeface="Arial" charset="0"/>
                <a:ea typeface="Arial" charset="0"/>
                <a:cs typeface="Arial" charset="0"/>
              </a:rPr>
              <a:t>Related Work</a:t>
            </a:r>
            <a:r>
              <a:rPr lang="en-US" altLang="zh-CN" sz="2000" dirty="0">
                <a:latin typeface="Arial" charset="0"/>
                <a:ea typeface="Arial" charset="0"/>
                <a:cs typeface="Arial" charset="0"/>
              </a:rPr>
              <a:t>:</a:t>
            </a:r>
            <a:r>
              <a:rPr lang="zh-CN" altLang="en-US" sz="2000" dirty="0">
                <a:latin typeface="Arial" charset="0"/>
                <a:ea typeface="Arial" charset="0"/>
                <a:cs typeface="Arial" charset="0"/>
              </a:rPr>
              <a:t> </a:t>
            </a:r>
            <a:r>
              <a:rPr lang="en-US" sz="2000" dirty="0">
                <a:latin typeface="Arial" charset="0"/>
                <a:ea typeface="Arial" charset="0"/>
                <a:cs typeface="Arial" charset="0"/>
              </a:rPr>
              <a:t>Gestalt-Based Pattern Grouping</a:t>
            </a:r>
          </a:p>
        </p:txBody>
      </p:sp>
      <p:cxnSp>
        <p:nvCxnSpPr>
          <p:cNvPr id="6" name="Straight Connector 5"/>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3" name="Rectangle 2"/>
          <p:cNvSpPr/>
          <p:nvPr/>
        </p:nvSpPr>
        <p:spPr>
          <a:xfrm>
            <a:off x="805800" y="4371950"/>
            <a:ext cx="7870656" cy="523220"/>
          </a:xfrm>
          <a:prstGeom prst="rect">
            <a:avLst/>
          </a:prstGeom>
        </p:spPr>
        <p:txBody>
          <a:bodyPr wrap="square">
            <a:spAutoFit/>
          </a:bodyPr>
          <a:lstStyle/>
          <a:p>
            <a:pPr algn="ctr"/>
            <a:r>
              <a:rPr lang="en-US" sz="1400" b="1" dirty="0">
                <a:latin typeface="Arial" charset="0"/>
                <a:ea typeface="Arial" charset="0"/>
                <a:cs typeface="Arial" charset="0"/>
              </a:rPr>
              <a:t>Conjoining gestalt rules for abstraction of architectural drawings,</a:t>
            </a:r>
            <a:endParaRPr lang="zh-CN" altLang="en-US" sz="1400" b="1" dirty="0">
              <a:latin typeface="Arial" charset="0"/>
              <a:ea typeface="Arial" charset="0"/>
              <a:cs typeface="Arial" charset="0"/>
            </a:endParaRPr>
          </a:p>
          <a:p>
            <a:pPr algn="ctr"/>
            <a:r>
              <a:rPr lang="en-US" sz="1400" b="1" dirty="0">
                <a:latin typeface="Arial" charset="0"/>
                <a:ea typeface="Arial" charset="0"/>
                <a:cs typeface="Arial" charset="0"/>
              </a:rPr>
              <a:t>Nan et al. TOG, 2011.</a:t>
            </a:r>
          </a:p>
        </p:txBody>
      </p:sp>
      <p:pic>
        <p:nvPicPr>
          <p:cNvPr id="5" name="Picture 4"/>
          <p:cNvPicPr>
            <a:picLocks noChangeAspect="1"/>
          </p:cNvPicPr>
          <p:nvPr/>
        </p:nvPicPr>
        <p:blipFill>
          <a:blip r:embed="rId3"/>
          <a:stretch>
            <a:fillRect/>
          </a:stretch>
        </p:blipFill>
        <p:spPr>
          <a:xfrm>
            <a:off x="323528" y="1059582"/>
            <a:ext cx="3192718" cy="3183273"/>
          </a:xfrm>
          <a:prstGeom prst="rect">
            <a:avLst/>
          </a:prstGeom>
        </p:spPr>
      </p:pic>
      <p:pic>
        <p:nvPicPr>
          <p:cNvPr id="8" name="Picture 7"/>
          <p:cNvPicPr>
            <a:picLocks noChangeAspect="1"/>
          </p:cNvPicPr>
          <p:nvPr/>
        </p:nvPicPr>
        <p:blipFill>
          <a:blip r:embed="rId4"/>
          <a:stretch>
            <a:fillRect/>
          </a:stretch>
        </p:blipFill>
        <p:spPr>
          <a:xfrm>
            <a:off x="5632671" y="1084776"/>
            <a:ext cx="3259809" cy="3183645"/>
          </a:xfrm>
          <a:prstGeom prst="rect">
            <a:avLst/>
          </a:prstGeom>
        </p:spPr>
      </p:pic>
      <p:sp>
        <p:nvSpPr>
          <p:cNvPr id="2" name="TextBox 1"/>
          <p:cNvSpPr txBox="1"/>
          <p:nvPr/>
        </p:nvSpPr>
        <p:spPr>
          <a:xfrm>
            <a:off x="3641497" y="2571750"/>
            <a:ext cx="2016224" cy="338554"/>
          </a:xfrm>
          <a:prstGeom prst="rect">
            <a:avLst/>
          </a:prstGeom>
          <a:noFill/>
        </p:spPr>
        <p:txBody>
          <a:bodyPr wrap="square" rtlCol="0">
            <a:spAutoFit/>
          </a:bodyPr>
          <a:lstStyle/>
          <a:p>
            <a:r>
              <a:rPr lang="en-US" sz="1600" b="1" dirty="0">
                <a:latin typeface="Arial" charset="0"/>
                <a:ea typeface="Arial" charset="0"/>
                <a:cs typeface="Arial" charset="0"/>
              </a:rPr>
              <a:t>Group &amp; </a:t>
            </a:r>
            <a:r>
              <a:rPr lang="en-US" altLang="zh-CN" sz="1600" b="1" dirty="0">
                <a:latin typeface="Arial" charset="0"/>
                <a:ea typeface="Arial" charset="0"/>
                <a:cs typeface="Arial" charset="0"/>
              </a:rPr>
              <a:t>S</a:t>
            </a:r>
            <a:r>
              <a:rPr lang="en-US" sz="1600" b="1" dirty="0">
                <a:latin typeface="Arial" charset="0"/>
                <a:ea typeface="Arial" charset="0"/>
                <a:cs typeface="Arial" charset="0"/>
              </a:rPr>
              <a:t>implify</a:t>
            </a:r>
          </a:p>
        </p:txBody>
      </p:sp>
      <p:sp>
        <p:nvSpPr>
          <p:cNvPr id="11" name="Right Arrow 10"/>
          <p:cNvSpPr/>
          <p:nvPr/>
        </p:nvSpPr>
        <p:spPr>
          <a:xfrm>
            <a:off x="4247964" y="2859782"/>
            <a:ext cx="648072" cy="43204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1649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5800" y="123478"/>
            <a:ext cx="7543800" cy="684625"/>
          </a:xfrm>
        </p:spPr>
        <p:txBody>
          <a:bodyPr>
            <a:normAutofit/>
          </a:bodyPr>
          <a:lstStyle/>
          <a:p>
            <a:pPr algn="ctr"/>
            <a:r>
              <a:rPr lang="en-US" sz="2000" b="1" dirty="0">
                <a:latin typeface="Arial" charset="0"/>
                <a:ea typeface="Arial" charset="0"/>
                <a:cs typeface="Arial" charset="0"/>
              </a:rPr>
              <a:t>Nan’s Strategy: model-driven</a:t>
            </a:r>
          </a:p>
        </p:txBody>
      </p:sp>
      <p:cxnSp>
        <p:nvCxnSpPr>
          <p:cNvPr id="6" name="Straight Connector 5"/>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12" name="Rectangle 11"/>
          <p:cNvSpPr/>
          <p:nvPr/>
        </p:nvSpPr>
        <p:spPr>
          <a:xfrm>
            <a:off x="817259" y="713149"/>
            <a:ext cx="7128792" cy="872034"/>
          </a:xfrm>
          <a:prstGeom prst="rect">
            <a:avLst/>
          </a:prstGeom>
        </p:spPr>
        <p:txBody>
          <a:bodyPr wrap="square">
            <a:spAutoFit/>
          </a:bodyPr>
          <a:lstStyle/>
          <a:p>
            <a:pPr marL="285744" indent="-285744">
              <a:lnSpc>
                <a:spcPct val="150000"/>
              </a:lnSpc>
              <a:buFont typeface="Wingdings" charset="2"/>
              <a:buChar char="q"/>
            </a:pPr>
            <a:r>
              <a:rPr lang="en-US" b="1" dirty="0">
                <a:latin typeface="Arial" charset="0"/>
                <a:ea typeface="Arial" charset="0"/>
                <a:cs typeface="Arial" charset="0"/>
              </a:rPr>
              <a:t>Hand-engineering</a:t>
            </a:r>
            <a:r>
              <a:rPr lang="en-US" dirty="0">
                <a:latin typeface="Arial" charset="0"/>
                <a:ea typeface="Arial" charset="0"/>
                <a:cs typeface="Arial" charset="0"/>
              </a:rPr>
              <a:t> rules to quantify grouping models </a:t>
            </a:r>
          </a:p>
          <a:p>
            <a:pPr marL="285744" indent="-285744">
              <a:lnSpc>
                <a:spcPct val="150000"/>
              </a:lnSpc>
              <a:buFont typeface="Wingdings" charset="2"/>
              <a:buChar char="q"/>
            </a:pPr>
            <a:r>
              <a:rPr lang="en-US" b="1" dirty="0">
                <a:latin typeface="Arial" charset="0"/>
                <a:ea typeface="Arial" charset="0"/>
                <a:cs typeface="Arial" charset="0"/>
              </a:rPr>
              <a:t>Hand-tuning</a:t>
            </a:r>
            <a:r>
              <a:rPr lang="en-US" dirty="0">
                <a:latin typeface="Arial" charset="0"/>
                <a:ea typeface="Arial" charset="0"/>
                <a:cs typeface="Arial" charset="0"/>
              </a:rPr>
              <a:t> relative importance of rules</a:t>
            </a:r>
          </a:p>
        </p:txBody>
      </p:sp>
      <p:grpSp>
        <p:nvGrpSpPr>
          <p:cNvPr id="10" name="Group 9"/>
          <p:cNvGrpSpPr/>
          <p:nvPr/>
        </p:nvGrpSpPr>
        <p:grpSpPr>
          <a:xfrm>
            <a:off x="6228184" y="1800810"/>
            <a:ext cx="2592288" cy="2643148"/>
            <a:chOff x="5004048" y="1643187"/>
            <a:chExt cx="2592288" cy="2643148"/>
          </a:xfrm>
        </p:grpSpPr>
        <p:pic>
          <p:nvPicPr>
            <p:cNvPr id="4" name="Picture 3"/>
            <p:cNvPicPr>
              <a:picLocks noChangeAspect="1"/>
            </p:cNvPicPr>
            <p:nvPr/>
          </p:nvPicPr>
          <p:blipFill>
            <a:blip r:embed="rId3"/>
            <a:stretch>
              <a:fillRect/>
            </a:stretch>
          </p:blipFill>
          <p:spPr>
            <a:xfrm>
              <a:off x="5004048" y="1707654"/>
              <a:ext cx="2592288" cy="2512350"/>
            </a:xfrm>
            <a:prstGeom prst="rect">
              <a:avLst/>
            </a:prstGeom>
          </p:spPr>
        </p:pic>
        <p:sp>
          <p:nvSpPr>
            <p:cNvPr id="15" name="Rectangle 14"/>
            <p:cNvSpPr/>
            <p:nvPr/>
          </p:nvSpPr>
          <p:spPr>
            <a:xfrm>
              <a:off x="5096588" y="1643187"/>
              <a:ext cx="2407208" cy="2643148"/>
            </a:xfrm>
            <a:prstGeom prst="rect">
              <a:avLst/>
            </a:prstGeom>
            <a:noFill/>
            <a:ln w="603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978982" y="1747937"/>
            <a:ext cx="2407208" cy="2643148"/>
          </a:xfrm>
          <a:prstGeom prst="rect">
            <a:avLst/>
          </a:prstGeom>
          <a:noFill/>
          <a:ln w="6032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635896" y="2571750"/>
            <a:ext cx="2034724" cy="369332"/>
          </a:xfrm>
          <a:prstGeom prst="rect">
            <a:avLst/>
          </a:prstGeom>
        </p:spPr>
        <p:txBody>
          <a:bodyPr wrap="none">
            <a:spAutoFit/>
          </a:bodyPr>
          <a:lstStyle/>
          <a:p>
            <a:r>
              <a:rPr lang="en-US" altLang="zh-CN" b="1" dirty="0"/>
              <a:t>Nan</a:t>
            </a:r>
            <a:r>
              <a:rPr lang="zh-CN" altLang="en-US" b="1" dirty="0"/>
              <a:t> </a:t>
            </a:r>
            <a:r>
              <a:rPr lang="en-US" altLang="zh-CN" b="1" dirty="0"/>
              <a:t>et</a:t>
            </a:r>
            <a:r>
              <a:rPr lang="zh-CN" altLang="en-US" b="1" dirty="0"/>
              <a:t> </a:t>
            </a:r>
            <a:r>
              <a:rPr lang="en-US" altLang="zh-CN" b="1" dirty="0"/>
              <a:t>al </a:t>
            </a:r>
            <a:r>
              <a:rPr lang="en-US" altLang="zh-CN" dirty="0"/>
              <a:t>’s strategy</a:t>
            </a:r>
            <a:endParaRPr lang="en-US" dirty="0"/>
          </a:p>
        </p:txBody>
      </p:sp>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1032421" y="1771197"/>
            <a:ext cx="2322917" cy="2528745"/>
          </a:xfrm>
          <a:prstGeom prst="rect">
            <a:avLst/>
          </a:prstGeom>
        </p:spPr>
      </p:pic>
      <p:sp>
        <p:nvSpPr>
          <p:cNvPr id="17" name="Right Arrow 16"/>
          <p:cNvSpPr/>
          <p:nvPr/>
        </p:nvSpPr>
        <p:spPr>
          <a:xfrm>
            <a:off x="4247964" y="2859782"/>
            <a:ext cx="648072" cy="43204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246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805800" y="123478"/>
            <a:ext cx="7543800" cy="684625"/>
          </a:xfrm>
        </p:spPr>
        <p:txBody>
          <a:bodyPr>
            <a:normAutofit/>
          </a:bodyPr>
          <a:lstStyle/>
          <a:p>
            <a:pPr algn="ctr"/>
            <a:r>
              <a:rPr lang="en-US" sz="2000" b="1" dirty="0">
                <a:latin typeface="Arial" charset="0"/>
                <a:ea typeface="Arial" charset="0"/>
                <a:cs typeface="Arial" charset="0"/>
              </a:rPr>
              <a:t>Our Work: First data-driven approach</a:t>
            </a:r>
          </a:p>
        </p:txBody>
      </p:sp>
      <p:cxnSp>
        <p:nvCxnSpPr>
          <p:cNvPr id="6" name="Straight Connector 5"/>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pic>
        <p:nvPicPr>
          <p:cNvPr id="4" name="Picture 3"/>
          <p:cNvPicPr>
            <a:picLocks noChangeAspect="1"/>
          </p:cNvPicPr>
          <p:nvPr/>
        </p:nvPicPr>
        <p:blipFill>
          <a:blip r:embed="rId3"/>
          <a:stretch>
            <a:fillRect/>
          </a:stretch>
        </p:blipFill>
        <p:spPr>
          <a:xfrm>
            <a:off x="683569" y="2139703"/>
            <a:ext cx="3280420" cy="2895101"/>
          </a:xfrm>
          <a:prstGeom prst="rect">
            <a:avLst/>
          </a:prstGeom>
        </p:spPr>
      </p:pic>
      <p:pic>
        <p:nvPicPr>
          <p:cNvPr id="5" name="Picture 4"/>
          <p:cNvPicPr>
            <a:picLocks noChangeAspect="1"/>
          </p:cNvPicPr>
          <p:nvPr/>
        </p:nvPicPr>
        <p:blipFill>
          <a:blip r:embed="rId4"/>
          <a:stretch>
            <a:fillRect/>
          </a:stretch>
        </p:blipFill>
        <p:spPr>
          <a:xfrm>
            <a:off x="5220072" y="2182272"/>
            <a:ext cx="3096344" cy="2765745"/>
          </a:xfrm>
          <a:prstGeom prst="rect">
            <a:avLst/>
          </a:prstGeom>
        </p:spPr>
      </p:pic>
      <p:sp>
        <p:nvSpPr>
          <p:cNvPr id="9" name="Rectangle 8"/>
          <p:cNvSpPr/>
          <p:nvPr/>
        </p:nvSpPr>
        <p:spPr>
          <a:xfrm>
            <a:off x="825014" y="806612"/>
            <a:ext cx="7851442" cy="1200329"/>
          </a:xfrm>
          <a:prstGeom prst="rect">
            <a:avLst/>
          </a:prstGeom>
        </p:spPr>
        <p:txBody>
          <a:bodyPr wrap="square">
            <a:spAutoFit/>
          </a:bodyPr>
          <a:lstStyle/>
          <a:p>
            <a:pPr marL="342891" indent="-342891">
              <a:buFont typeface="Wingdings" charset="2"/>
              <a:buChar char="q"/>
            </a:pPr>
            <a:r>
              <a:rPr lang="en-US" dirty="0"/>
              <a:t>Learning to group discrete graphical patterns from human annotations</a:t>
            </a:r>
          </a:p>
          <a:p>
            <a:pPr marL="342891" indent="-342891">
              <a:buFont typeface="Wingdings" charset="2"/>
              <a:buChar char="q"/>
            </a:pPr>
            <a:r>
              <a:rPr lang="en-US" dirty="0"/>
              <a:t>Loosely consider Gestalt principles </a:t>
            </a:r>
          </a:p>
          <a:p>
            <a:pPr marL="342891" indent="-342891">
              <a:buFont typeface="Wingdings" charset="2"/>
              <a:buChar char="q"/>
            </a:pPr>
            <a:r>
              <a:rPr lang="en-US" dirty="0"/>
              <a:t>Learn </a:t>
            </a:r>
            <a:r>
              <a:rPr lang="en-US" dirty="0">
                <a:latin typeface=""/>
              </a:rPr>
              <a:t>relative importance of features</a:t>
            </a:r>
            <a:r>
              <a:rPr lang="is-IS" dirty="0">
                <a:latin typeface=""/>
              </a:rPr>
              <a:t>, without </a:t>
            </a:r>
            <a:r>
              <a:rPr lang="en-US" dirty="0"/>
              <a:t>hand-engineer rules</a:t>
            </a:r>
          </a:p>
          <a:p>
            <a:pPr marL="342891" indent="-342891">
              <a:buFont typeface="Wingdings" charset="2"/>
              <a:buChar char="q"/>
            </a:pPr>
            <a:r>
              <a:rPr lang="en-US" dirty="0"/>
              <a:t>Robust noise handling thanks to learning approach</a:t>
            </a:r>
          </a:p>
        </p:txBody>
      </p:sp>
      <p:sp>
        <p:nvSpPr>
          <p:cNvPr id="10" name="Right Arrow 9"/>
          <p:cNvSpPr/>
          <p:nvPr/>
        </p:nvSpPr>
        <p:spPr>
          <a:xfrm>
            <a:off x="4283968" y="3219822"/>
            <a:ext cx="648072" cy="43204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072001" y="2859783"/>
            <a:ext cx="1040060" cy="369332"/>
          </a:xfrm>
          <a:prstGeom prst="rect">
            <a:avLst/>
          </a:prstGeom>
          <a:noFill/>
        </p:spPr>
        <p:txBody>
          <a:bodyPr wrap="square" rtlCol="0">
            <a:spAutoFit/>
          </a:bodyPr>
          <a:lstStyle/>
          <a:p>
            <a:pPr algn="ctr"/>
            <a:r>
              <a:rPr lang="en-US" b="1" dirty="0"/>
              <a:t>Convey</a:t>
            </a:r>
          </a:p>
        </p:txBody>
      </p:sp>
    </p:spTree>
    <p:extLst>
      <p:ext uri="{BB962C8B-B14F-4D97-AF65-F5344CB8AC3E}">
        <p14:creationId xmlns:p14="http://schemas.microsoft.com/office/powerpoint/2010/main" val="1407739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pic>
        <p:nvPicPr>
          <p:cNvPr id="4" name="Picture 3"/>
          <p:cNvPicPr>
            <a:picLocks noChangeAspect="1"/>
          </p:cNvPicPr>
          <p:nvPr/>
        </p:nvPicPr>
        <p:blipFill>
          <a:blip r:embed="rId3"/>
          <a:stretch>
            <a:fillRect/>
          </a:stretch>
        </p:blipFill>
        <p:spPr>
          <a:xfrm>
            <a:off x="820045" y="2052913"/>
            <a:ext cx="3280420" cy="2895101"/>
          </a:xfrm>
          <a:prstGeom prst="rect">
            <a:avLst/>
          </a:prstGeom>
        </p:spPr>
      </p:pic>
      <p:sp>
        <p:nvSpPr>
          <p:cNvPr id="3" name="Rectangle 2"/>
          <p:cNvSpPr/>
          <p:nvPr/>
        </p:nvSpPr>
        <p:spPr>
          <a:xfrm>
            <a:off x="5414312" y="2139702"/>
            <a:ext cx="3046120" cy="2736304"/>
          </a:xfrm>
          <a:prstGeom prst="rect">
            <a:avLst/>
          </a:prstGeom>
          <a:noFill/>
          <a:ln w="635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68344" y="4499319"/>
            <a:ext cx="587119" cy="369332"/>
          </a:xfrm>
          <a:prstGeom prst="rect">
            <a:avLst/>
          </a:prstGeom>
          <a:noFill/>
        </p:spPr>
        <p:txBody>
          <a:bodyPr wrap="square" rtlCol="0">
            <a:spAutoFit/>
          </a:bodyPr>
          <a:lstStyle/>
          <a:p>
            <a:pPr algn="ctr"/>
            <a:r>
              <a:rPr lang="en-US" dirty="0">
                <a:latin typeface="Arial" charset="0"/>
                <a:ea typeface="Arial" charset="0"/>
                <a:cs typeface="Arial" charset="0"/>
              </a:rPr>
              <a:t>(b)</a:t>
            </a:r>
          </a:p>
        </p:txBody>
      </p:sp>
      <p:sp>
        <p:nvSpPr>
          <p:cNvPr id="12" name="Right Arrow 11"/>
          <p:cNvSpPr/>
          <p:nvPr/>
        </p:nvSpPr>
        <p:spPr>
          <a:xfrm>
            <a:off x="4436368" y="3241042"/>
            <a:ext cx="648072" cy="43204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080468" y="2950517"/>
            <a:ext cx="1340533" cy="369332"/>
          </a:xfrm>
          <a:prstGeom prst="rect">
            <a:avLst/>
          </a:prstGeom>
          <a:noFill/>
        </p:spPr>
        <p:txBody>
          <a:bodyPr wrap="square" rtlCol="0">
            <a:spAutoFit/>
          </a:bodyPr>
          <a:lstStyle/>
          <a:p>
            <a:pPr algn="ctr"/>
            <a:r>
              <a:rPr lang="en-US" b="1"/>
              <a:t>Generalize</a:t>
            </a:r>
            <a:endParaRPr lang="en-US" b="1" dirty="0"/>
          </a:p>
        </p:txBody>
      </p:sp>
      <p:sp>
        <p:nvSpPr>
          <p:cNvPr id="14" name="Title 6"/>
          <p:cNvSpPr>
            <a:spLocks noGrp="1"/>
          </p:cNvSpPr>
          <p:nvPr>
            <p:ph type="title"/>
          </p:nvPr>
        </p:nvSpPr>
        <p:spPr>
          <a:xfrm>
            <a:off x="805800" y="123478"/>
            <a:ext cx="7543800" cy="684625"/>
          </a:xfrm>
        </p:spPr>
        <p:txBody>
          <a:bodyPr>
            <a:normAutofit/>
          </a:bodyPr>
          <a:lstStyle/>
          <a:p>
            <a:pPr algn="ctr"/>
            <a:r>
              <a:rPr lang="en-US" sz="2000" b="1" dirty="0">
                <a:latin typeface="Arial" charset="0"/>
                <a:ea typeface="Arial" charset="0"/>
                <a:cs typeface="Arial" charset="0"/>
              </a:rPr>
              <a:t>Our Strategy</a:t>
            </a:r>
          </a:p>
        </p:txBody>
      </p:sp>
      <p:pic>
        <p:nvPicPr>
          <p:cNvPr id="11" name="Picture 10"/>
          <p:cNvPicPr>
            <a:picLocks noChangeAspect="1"/>
          </p:cNvPicPr>
          <p:nvPr/>
        </p:nvPicPr>
        <p:blipFill>
          <a:blip r:embed="rId4">
            <a:clrChange>
              <a:clrFrom>
                <a:srgbClr val="FFFFFF"/>
              </a:clrFrom>
              <a:clrTo>
                <a:srgbClr val="FFFFFF">
                  <a:alpha val="0"/>
                </a:srgbClr>
              </a:clrTo>
            </a:clrChange>
          </a:blip>
          <a:stretch>
            <a:fillRect/>
          </a:stretch>
        </p:blipFill>
        <p:spPr>
          <a:xfrm>
            <a:off x="5527332" y="2139703"/>
            <a:ext cx="2930476" cy="2579220"/>
          </a:xfrm>
          <a:prstGeom prst="rect">
            <a:avLst/>
          </a:prstGeom>
        </p:spPr>
      </p:pic>
      <p:sp>
        <p:nvSpPr>
          <p:cNvPr id="15" name="Rectangle 14"/>
          <p:cNvSpPr/>
          <p:nvPr/>
        </p:nvSpPr>
        <p:spPr>
          <a:xfrm>
            <a:off x="825014" y="806612"/>
            <a:ext cx="7851442" cy="1200329"/>
          </a:xfrm>
          <a:prstGeom prst="rect">
            <a:avLst/>
          </a:prstGeom>
        </p:spPr>
        <p:txBody>
          <a:bodyPr wrap="square">
            <a:spAutoFit/>
          </a:bodyPr>
          <a:lstStyle/>
          <a:p>
            <a:pPr marL="342891" indent="-342891">
              <a:buFont typeface="Wingdings" charset="2"/>
              <a:buChar char="q"/>
            </a:pPr>
            <a:r>
              <a:rPr lang="en-US" dirty="0"/>
              <a:t>Learning to group discrete graphical patterns from human annotations</a:t>
            </a:r>
          </a:p>
          <a:p>
            <a:pPr marL="342891" indent="-342891">
              <a:buFont typeface="Wingdings" charset="2"/>
              <a:buChar char="q"/>
            </a:pPr>
            <a:r>
              <a:rPr lang="en-US" dirty="0"/>
              <a:t>Loosely consider Gestalt principles </a:t>
            </a:r>
          </a:p>
          <a:p>
            <a:pPr marL="342891" indent="-342891">
              <a:buFont typeface="Wingdings" charset="2"/>
              <a:buChar char="q"/>
            </a:pPr>
            <a:r>
              <a:rPr lang="en-US" dirty="0"/>
              <a:t>Learn </a:t>
            </a:r>
            <a:r>
              <a:rPr lang="en-US" dirty="0">
                <a:latin typeface=""/>
              </a:rPr>
              <a:t>relative importance of features</a:t>
            </a:r>
            <a:r>
              <a:rPr lang="is-IS" dirty="0">
                <a:latin typeface=""/>
              </a:rPr>
              <a:t>, without </a:t>
            </a:r>
            <a:r>
              <a:rPr lang="en-US" dirty="0"/>
              <a:t>hand-engineer rules</a:t>
            </a:r>
          </a:p>
          <a:p>
            <a:pPr marL="342891" indent="-342891">
              <a:buFont typeface="Wingdings" charset="2"/>
              <a:buChar char="q"/>
            </a:pPr>
            <a:r>
              <a:rPr lang="en-US" dirty="0"/>
              <a:t>Robust noise handling thanks to learning approach</a:t>
            </a:r>
          </a:p>
        </p:txBody>
      </p:sp>
    </p:spTree>
    <p:extLst>
      <p:ext uri="{BB962C8B-B14F-4D97-AF65-F5344CB8AC3E}">
        <p14:creationId xmlns:p14="http://schemas.microsoft.com/office/powerpoint/2010/main" val="769302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10"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Our Solution</a:t>
            </a:r>
            <a:r>
              <a:rPr lang="en-US" altLang="zh-CN" sz="2000" dirty="0">
                <a:latin typeface="Arial" charset="0"/>
                <a:ea typeface="Arial" charset="0"/>
                <a:cs typeface="Arial" charset="0"/>
              </a:rPr>
              <a:t>:</a:t>
            </a:r>
            <a:r>
              <a:rPr lang="en-US" sz="2000" dirty="0"/>
              <a:t> </a:t>
            </a:r>
            <a:r>
              <a:rPr lang="en-US" sz="2000" b="1" dirty="0">
                <a:latin typeface="Arial" charset="0"/>
                <a:ea typeface="Arial" charset="0"/>
                <a:cs typeface="Arial" charset="0"/>
              </a:rPr>
              <a:t>learn features for clustering</a:t>
            </a:r>
          </a:p>
        </p:txBody>
      </p:sp>
      <p:sp>
        <p:nvSpPr>
          <p:cNvPr id="11" name="TextBox 10"/>
          <p:cNvSpPr txBox="1"/>
          <p:nvPr/>
        </p:nvSpPr>
        <p:spPr>
          <a:xfrm>
            <a:off x="638145" y="915566"/>
            <a:ext cx="5960032" cy="830997"/>
          </a:xfrm>
          <a:prstGeom prst="rect">
            <a:avLst/>
          </a:prstGeom>
          <a:noFill/>
        </p:spPr>
        <p:txBody>
          <a:bodyPr wrap="square" rtlCol="0">
            <a:spAutoFit/>
          </a:bodyPr>
          <a:lstStyle/>
          <a:p>
            <a:pPr marL="285744" indent="-285744">
              <a:lnSpc>
                <a:spcPct val="150000"/>
              </a:lnSpc>
              <a:buFont typeface="Wingdings" charset="2"/>
              <a:buChar char="q"/>
            </a:pPr>
            <a:r>
              <a:rPr lang="en-US" altLang="zh-CN" sz="1600" b="1" dirty="0">
                <a:latin typeface="Arial" charset="0"/>
                <a:ea typeface="Arial" charset="0"/>
                <a:cs typeface="Arial" charset="0"/>
              </a:rPr>
              <a:t>L</a:t>
            </a:r>
            <a:r>
              <a:rPr lang="en-US" sz="1600" b="1" dirty="0">
                <a:latin typeface="Arial" charset="0"/>
                <a:ea typeface="Arial" charset="0"/>
                <a:cs typeface="Arial" charset="0"/>
              </a:rPr>
              <a:t>earned feature descriptor</a:t>
            </a:r>
            <a:r>
              <a:rPr lang="zh-CN" altLang="en-US" sz="1600" b="1" dirty="0">
                <a:latin typeface="Arial" charset="0"/>
                <a:ea typeface="Arial" charset="0"/>
                <a:cs typeface="Arial" charset="0"/>
              </a:rPr>
              <a:t> </a:t>
            </a:r>
            <a:r>
              <a:rPr lang="en-US" altLang="zh-CN" sz="1600" b="1" dirty="0">
                <a:latin typeface="Arial" charset="0"/>
                <a:ea typeface="Arial" charset="0"/>
                <a:cs typeface="Arial" charset="0"/>
              </a:rPr>
              <a:t>for</a:t>
            </a:r>
            <a:r>
              <a:rPr lang="zh-CN" altLang="en-US" sz="1600" b="1" dirty="0">
                <a:latin typeface="Arial" charset="0"/>
                <a:ea typeface="Arial" charset="0"/>
                <a:cs typeface="Arial" charset="0"/>
              </a:rPr>
              <a:t> </a:t>
            </a:r>
            <a:r>
              <a:rPr lang="en-US" altLang="zh-CN" sz="1600" b="1" dirty="0">
                <a:latin typeface="Arial" charset="0"/>
                <a:ea typeface="Arial" charset="0"/>
                <a:cs typeface="Arial" charset="0"/>
              </a:rPr>
              <a:t>each</a:t>
            </a:r>
            <a:r>
              <a:rPr lang="zh-CN" altLang="en-US" sz="1600" b="1" dirty="0">
                <a:latin typeface="Arial" charset="0"/>
                <a:ea typeface="Arial" charset="0"/>
                <a:cs typeface="Arial" charset="0"/>
              </a:rPr>
              <a:t> </a:t>
            </a:r>
            <a:r>
              <a:rPr lang="en-US" altLang="zh-CN" sz="1600" b="1" dirty="0">
                <a:latin typeface="Arial" charset="0"/>
                <a:ea typeface="Arial" charset="0"/>
                <a:cs typeface="Arial" charset="0"/>
              </a:rPr>
              <a:t>elements</a:t>
            </a:r>
            <a:endParaRPr lang="en-US" sz="1600" b="1" dirty="0">
              <a:latin typeface="Arial" charset="0"/>
              <a:ea typeface="Arial" charset="0"/>
              <a:cs typeface="Arial" charset="0"/>
            </a:endParaRPr>
          </a:p>
          <a:p>
            <a:pPr marL="285744" indent="-285744">
              <a:lnSpc>
                <a:spcPct val="150000"/>
              </a:lnSpc>
              <a:buFont typeface="Wingdings" charset="2"/>
              <a:buChar char="q"/>
            </a:pPr>
            <a:r>
              <a:rPr lang="en-US" altLang="zh-CN" sz="1600" b="1" dirty="0">
                <a:latin typeface="Arial" charset="0"/>
                <a:ea typeface="Arial" charset="0"/>
                <a:cs typeface="Arial" charset="0"/>
              </a:rPr>
              <a:t>C</a:t>
            </a:r>
            <a:r>
              <a:rPr lang="en-US" sz="1600" b="1" dirty="0">
                <a:latin typeface="Arial" charset="0"/>
                <a:ea typeface="Arial" charset="0"/>
                <a:cs typeface="Arial" charset="0"/>
              </a:rPr>
              <a:t>lustering in learned feature space</a:t>
            </a:r>
          </a:p>
        </p:txBody>
      </p:sp>
    </p:spTree>
    <p:extLst>
      <p:ext uri="{BB962C8B-B14F-4D97-AF65-F5344CB8AC3E}">
        <p14:creationId xmlns:p14="http://schemas.microsoft.com/office/powerpoint/2010/main" val="1802916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9" name="Straight Connector 8"/>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pic>
        <p:nvPicPr>
          <p:cNvPr id="6" name="Picture 5"/>
          <p:cNvPicPr>
            <a:picLocks noChangeAspect="1"/>
          </p:cNvPicPr>
          <p:nvPr/>
        </p:nvPicPr>
        <p:blipFill>
          <a:blip r:embed="rId3"/>
          <a:stretch>
            <a:fillRect/>
          </a:stretch>
        </p:blipFill>
        <p:spPr>
          <a:xfrm>
            <a:off x="2807804" y="1746563"/>
            <a:ext cx="3528392" cy="2545357"/>
          </a:xfrm>
          <a:prstGeom prst="rect">
            <a:avLst/>
          </a:prstGeom>
        </p:spPr>
      </p:pic>
      <p:sp>
        <p:nvSpPr>
          <p:cNvPr id="12"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Our Solution</a:t>
            </a:r>
            <a:r>
              <a:rPr lang="en-US" altLang="zh-CN" sz="2000" dirty="0">
                <a:latin typeface="Arial" charset="0"/>
                <a:ea typeface="Arial" charset="0"/>
                <a:cs typeface="Arial" charset="0"/>
              </a:rPr>
              <a:t>:</a:t>
            </a:r>
            <a:r>
              <a:rPr lang="zh-CN" altLang="en-US" sz="2000" dirty="0">
                <a:latin typeface="Arial" charset="0"/>
                <a:ea typeface="Arial" charset="0"/>
                <a:cs typeface="Arial" charset="0"/>
              </a:rPr>
              <a:t> </a:t>
            </a:r>
            <a:r>
              <a:rPr lang="en-US" altLang="zh-CN" sz="2000" b="1" dirty="0">
                <a:latin typeface="Arial" charset="0"/>
                <a:ea typeface="Arial" charset="0"/>
                <a:cs typeface="Arial" charset="0"/>
              </a:rPr>
              <a:t>bottom-up</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strategy</a:t>
            </a:r>
            <a:endParaRPr lang="en-US" sz="2000" b="1" dirty="0">
              <a:latin typeface="Arial" charset="0"/>
              <a:ea typeface="Arial" charset="0"/>
              <a:cs typeface="Arial" charset="0"/>
            </a:endParaRPr>
          </a:p>
        </p:txBody>
      </p:sp>
      <p:sp>
        <p:nvSpPr>
          <p:cNvPr id="13" name="TextBox 12"/>
          <p:cNvSpPr txBox="1"/>
          <p:nvPr/>
        </p:nvSpPr>
        <p:spPr>
          <a:xfrm>
            <a:off x="638145" y="915566"/>
            <a:ext cx="5960032" cy="830997"/>
          </a:xfrm>
          <a:prstGeom prst="rect">
            <a:avLst/>
          </a:prstGeom>
          <a:noFill/>
        </p:spPr>
        <p:txBody>
          <a:bodyPr wrap="square" rtlCol="0">
            <a:spAutoFit/>
          </a:bodyPr>
          <a:lstStyle/>
          <a:p>
            <a:pPr marL="285744" indent="-285744">
              <a:lnSpc>
                <a:spcPct val="150000"/>
              </a:lnSpc>
              <a:buFont typeface="Wingdings" charset="2"/>
              <a:buChar char="q"/>
            </a:pPr>
            <a:r>
              <a:rPr lang="en-US" altLang="zh-CN" sz="1600" b="1" dirty="0">
                <a:latin typeface="Arial" charset="0"/>
                <a:ea typeface="Arial" charset="0"/>
                <a:cs typeface="Arial" charset="0"/>
              </a:rPr>
              <a:t>L</a:t>
            </a:r>
            <a:r>
              <a:rPr lang="en-US" sz="1600" b="1" dirty="0">
                <a:latin typeface="Arial" charset="0"/>
                <a:ea typeface="Arial" charset="0"/>
                <a:cs typeface="Arial" charset="0"/>
              </a:rPr>
              <a:t>earned feature descriptor</a:t>
            </a:r>
            <a:r>
              <a:rPr lang="zh-CN" altLang="en-US" sz="1600" b="1" dirty="0">
                <a:latin typeface="Arial" charset="0"/>
                <a:ea typeface="Arial" charset="0"/>
                <a:cs typeface="Arial" charset="0"/>
              </a:rPr>
              <a:t> </a:t>
            </a:r>
            <a:r>
              <a:rPr lang="en-US" altLang="zh-CN" sz="1600" b="1" dirty="0">
                <a:latin typeface="Arial" charset="0"/>
                <a:ea typeface="Arial" charset="0"/>
                <a:cs typeface="Arial" charset="0"/>
              </a:rPr>
              <a:t>for</a:t>
            </a:r>
            <a:r>
              <a:rPr lang="zh-CN" altLang="en-US" sz="1600" b="1" dirty="0">
                <a:latin typeface="Arial" charset="0"/>
                <a:ea typeface="Arial" charset="0"/>
                <a:cs typeface="Arial" charset="0"/>
              </a:rPr>
              <a:t> </a:t>
            </a:r>
            <a:r>
              <a:rPr lang="en-US" altLang="zh-CN" sz="1600" b="1" dirty="0">
                <a:latin typeface="Arial" charset="0"/>
                <a:ea typeface="Arial" charset="0"/>
                <a:cs typeface="Arial" charset="0"/>
              </a:rPr>
              <a:t>each</a:t>
            </a:r>
            <a:r>
              <a:rPr lang="zh-CN" altLang="en-US" sz="1600" b="1" dirty="0">
                <a:latin typeface="Arial" charset="0"/>
                <a:ea typeface="Arial" charset="0"/>
                <a:cs typeface="Arial" charset="0"/>
              </a:rPr>
              <a:t> </a:t>
            </a:r>
            <a:r>
              <a:rPr lang="en-US" altLang="zh-CN" sz="1600" b="1" dirty="0">
                <a:latin typeface="Arial" charset="0"/>
                <a:ea typeface="Arial" charset="0"/>
                <a:cs typeface="Arial" charset="0"/>
              </a:rPr>
              <a:t>elements</a:t>
            </a:r>
            <a:endParaRPr lang="en-US" sz="1600" b="1" dirty="0">
              <a:latin typeface="Arial" charset="0"/>
              <a:ea typeface="Arial" charset="0"/>
              <a:cs typeface="Arial" charset="0"/>
            </a:endParaRPr>
          </a:p>
          <a:p>
            <a:pPr marL="285744" indent="-285744">
              <a:lnSpc>
                <a:spcPct val="150000"/>
              </a:lnSpc>
              <a:buFont typeface="Wingdings" charset="2"/>
              <a:buChar char="q"/>
            </a:pPr>
            <a:r>
              <a:rPr lang="en-US" altLang="zh-CN" sz="1600" b="1" dirty="0">
                <a:latin typeface="Arial" charset="0"/>
                <a:ea typeface="Arial" charset="0"/>
                <a:cs typeface="Arial" charset="0"/>
              </a:rPr>
              <a:t>C</a:t>
            </a:r>
            <a:r>
              <a:rPr lang="en-US" sz="1600" b="1" dirty="0">
                <a:latin typeface="Arial" charset="0"/>
                <a:ea typeface="Arial" charset="0"/>
                <a:cs typeface="Arial" charset="0"/>
              </a:rPr>
              <a:t>lustering in learned feature space</a:t>
            </a:r>
          </a:p>
        </p:txBody>
      </p:sp>
    </p:spTree>
    <p:extLst>
      <p:ext uri="{BB962C8B-B14F-4D97-AF65-F5344CB8AC3E}">
        <p14:creationId xmlns:p14="http://schemas.microsoft.com/office/powerpoint/2010/main" val="1829595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7" name="TextBox 6"/>
          <p:cNvSpPr txBox="1"/>
          <p:nvPr/>
        </p:nvSpPr>
        <p:spPr>
          <a:xfrm>
            <a:off x="638145" y="915566"/>
            <a:ext cx="5960032" cy="1569660"/>
          </a:xfrm>
          <a:prstGeom prst="rect">
            <a:avLst/>
          </a:prstGeom>
          <a:noFill/>
        </p:spPr>
        <p:txBody>
          <a:bodyPr wrap="square" rtlCol="0">
            <a:spAutoFit/>
          </a:bodyPr>
          <a:lstStyle/>
          <a:p>
            <a:pPr marL="285744" indent="-285744">
              <a:lnSpc>
                <a:spcPct val="150000"/>
              </a:lnSpc>
              <a:buFont typeface="Wingdings" charset="2"/>
              <a:buChar char="q"/>
            </a:pPr>
            <a:r>
              <a:rPr lang="en-US" altLang="zh-CN" sz="1600" b="1" dirty="0">
                <a:latin typeface="Arial" charset="0"/>
                <a:ea typeface="Arial" charset="0"/>
                <a:cs typeface="Arial" charset="0"/>
              </a:rPr>
              <a:t>L</a:t>
            </a:r>
            <a:r>
              <a:rPr lang="en-US" sz="1600" b="1" dirty="0">
                <a:latin typeface="Arial" charset="0"/>
                <a:ea typeface="Arial" charset="0"/>
                <a:cs typeface="Arial" charset="0"/>
              </a:rPr>
              <a:t>earned feature descriptor</a:t>
            </a:r>
            <a:r>
              <a:rPr lang="zh-CN" altLang="en-US" sz="1600" b="1" dirty="0">
                <a:latin typeface="Arial" charset="0"/>
                <a:ea typeface="Arial" charset="0"/>
                <a:cs typeface="Arial" charset="0"/>
              </a:rPr>
              <a:t> </a:t>
            </a:r>
            <a:r>
              <a:rPr lang="en-US" altLang="zh-CN" sz="1600" b="1" dirty="0">
                <a:latin typeface="Arial" charset="0"/>
                <a:ea typeface="Arial" charset="0"/>
                <a:cs typeface="Arial" charset="0"/>
              </a:rPr>
              <a:t>for</a:t>
            </a:r>
            <a:r>
              <a:rPr lang="zh-CN" altLang="en-US" sz="1600" b="1" dirty="0">
                <a:latin typeface="Arial" charset="0"/>
                <a:ea typeface="Arial" charset="0"/>
                <a:cs typeface="Arial" charset="0"/>
              </a:rPr>
              <a:t> </a:t>
            </a:r>
            <a:r>
              <a:rPr lang="en-US" altLang="zh-CN" sz="1600" b="1" dirty="0">
                <a:latin typeface="Arial" charset="0"/>
                <a:ea typeface="Arial" charset="0"/>
                <a:cs typeface="Arial" charset="0"/>
              </a:rPr>
              <a:t>each</a:t>
            </a:r>
            <a:r>
              <a:rPr lang="zh-CN" altLang="en-US" sz="1600" b="1" dirty="0">
                <a:latin typeface="Arial" charset="0"/>
                <a:ea typeface="Arial" charset="0"/>
                <a:cs typeface="Arial" charset="0"/>
              </a:rPr>
              <a:t> </a:t>
            </a:r>
            <a:r>
              <a:rPr lang="en-US" altLang="zh-CN" sz="1600" b="1" dirty="0">
                <a:latin typeface="Arial" charset="0"/>
                <a:ea typeface="Arial" charset="0"/>
                <a:cs typeface="Arial" charset="0"/>
              </a:rPr>
              <a:t>elements</a:t>
            </a:r>
            <a:endParaRPr lang="en-US" sz="1600" b="1" dirty="0">
              <a:latin typeface="Arial" charset="0"/>
              <a:ea typeface="Arial" charset="0"/>
              <a:cs typeface="Arial" charset="0"/>
            </a:endParaRPr>
          </a:p>
          <a:p>
            <a:pPr marL="285744" indent="-285744">
              <a:lnSpc>
                <a:spcPct val="150000"/>
              </a:lnSpc>
              <a:buFont typeface="Wingdings" charset="2"/>
              <a:buChar char="q"/>
            </a:pPr>
            <a:r>
              <a:rPr lang="en-US" altLang="zh-CN" sz="1600" b="1" dirty="0">
                <a:latin typeface="Arial" charset="0"/>
                <a:ea typeface="Arial" charset="0"/>
                <a:cs typeface="Arial" charset="0"/>
              </a:rPr>
              <a:t>C</a:t>
            </a:r>
            <a:r>
              <a:rPr lang="en-US" sz="1600" b="1" dirty="0">
                <a:latin typeface="Arial" charset="0"/>
                <a:ea typeface="Arial" charset="0"/>
                <a:cs typeface="Arial" charset="0"/>
              </a:rPr>
              <a:t>lustering in learned feature space</a:t>
            </a:r>
          </a:p>
          <a:p>
            <a:pPr marL="285744" indent="-285744">
              <a:lnSpc>
                <a:spcPct val="150000"/>
              </a:lnSpc>
              <a:buFont typeface="Wingdings" charset="2"/>
              <a:buChar char="q"/>
            </a:pPr>
            <a:r>
              <a:rPr lang="en-US" altLang="zh-CN" sz="1600" b="1" dirty="0">
                <a:latin typeface="Arial" charset="0"/>
                <a:ea typeface="Arial" charset="0"/>
                <a:cs typeface="Arial" charset="0"/>
              </a:rPr>
              <a:t>N</a:t>
            </a:r>
            <a:r>
              <a:rPr lang="en-US" sz="1600" b="1" dirty="0">
                <a:latin typeface="Arial" charset="0"/>
                <a:ea typeface="Arial" charset="0"/>
                <a:cs typeface="Arial" charset="0"/>
              </a:rPr>
              <a:t>ot optimize the clustering algorithm itself</a:t>
            </a:r>
          </a:p>
          <a:p>
            <a:pPr marL="285744" indent="-285744">
              <a:lnSpc>
                <a:spcPct val="150000"/>
              </a:lnSpc>
              <a:buFont typeface="Wingdings" charset="2"/>
              <a:buChar char="q"/>
            </a:pPr>
            <a:r>
              <a:rPr lang="en-US" altLang="zh-CN" sz="1600" b="1" dirty="0">
                <a:latin typeface="Arial" charset="0"/>
                <a:ea typeface="Arial" charset="0"/>
                <a:cs typeface="Arial" charset="0"/>
              </a:rPr>
              <a:t>L</a:t>
            </a:r>
            <a:r>
              <a:rPr lang="en-US" sz="1600" b="1" dirty="0">
                <a:latin typeface="Arial" charset="0"/>
                <a:ea typeface="Arial" charset="0"/>
                <a:cs typeface="Arial" charset="0"/>
              </a:rPr>
              <a:t>earn a feature space suitable for clustering</a:t>
            </a:r>
          </a:p>
        </p:txBody>
      </p:sp>
      <p:sp>
        <p:nvSpPr>
          <p:cNvPr id="8"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Our Solution</a:t>
            </a:r>
            <a:r>
              <a:rPr lang="en-US" altLang="zh-CN" sz="2000" dirty="0">
                <a:latin typeface="Arial" charset="0"/>
                <a:ea typeface="Arial" charset="0"/>
                <a:cs typeface="Arial" charset="0"/>
              </a:rPr>
              <a:t>:</a:t>
            </a:r>
            <a:r>
              <a:rPr lang="en-US" sz="2000" b="1" dirty="0">
                <a:latin typeface="Arial" charset="0"/>
                <a:ea typeface="Arial" charset="0"/>
                <a:cs typeface="Arial" charset="0"/>
              </a:rPr>
              <a:t> learn features for clustering</a:t>
            </a:r>
          </a:p>
        </p:txBody>
      </p:sp>
    </p:spTree>
    <p:extLst>
      <p:ext uri="{BB962C8B-B14F-4D97-AF65-F5344CB8AC3E}">
        <p14:creationId xmlns:p14="http://schemas.microsoft.com/office/powerpoint/2010/main" val="2089051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8" name="Straight Connector 7"/>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9" name="Title 6"/>
          <p:cNvSpPr txBox="1">
            <a:spLocks/>
          </p:cNvSpPr>
          <p:nvPr/>
        </p:nvSpPr>
        <p:spPr>
          <a:xfrm>
            <a:off x="805800" y="123478"/>
            <a:ext cx="7543800" cy="6846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2000" b="1" dirty="0">
                <a:latin typeface="Arial" charset="0"/>
                <a:ea typeface="Arial" charset="0"/>
                <a:cs typeface="Arial" charset="0"/>
              </a:rPr>
              <a:t>Graphical Patterns</a:t>
            </a:r>
            <a:endParaRPr lang="en-US" sz="2000" b="1" dirty="0">
              <a:latin typeface="Arial" charset="0"/>
              <a:ea typeface="Arial" charset="0"/>
              <a:cs typeface="Arial" charset="0"/>
            </a:endParaRPr>
          </a:p>
        </p:txBody>
      </p:sp>
      <p:grpSp>
        <p:nvGrpSpPr>
          <p:cNvPr id="22" name="Group 21"/>
          <p:cNvGrpSpPr/>
          <p:nvPr/>
        </p:nvGrpSpPr>
        <p:grpSpPr>
          <a:xfrm>
            <a:off x="426406" y="1154144"/>
            <a:ext cx="2448271" cy="3153935"/>
            <a:chOff x="426406" y="1154144"/>
            <a:chExt cx="2448271" cy="3153935"/>
          </a:xfrm>
        </p:grpSpPr>
        <p:sp>
          <p:nvSpPr>
            <p:cNvPr id="12" name="TextBox 11"/>
            <p:cNvSpPr txBox="1"/>
            <p:nvPr/>
          </p:nvSpPr>
          <p:spPr>
            <a:xfrm>
              <a:off x="1123849" y="3938747"/>
              <a:ext cx="1038982" cy="369332"/>
            </a:xfrm>
            <a:prstGeom prst="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dirty="0">
                  <a:latin typeface="Arial" charset="0"/>
                  <a:ea typeface="Arial" charset="0"/>
                  <a:cs typeface="Arial" charset="0"/>
                </a:rPr>
                <a:t>Textile</a:t>
              </a:r>
            </a:p>
          </p:txBody>
        </p:sp>
        <p:pic>
          <p:nvPicPr>
            <p:cNvPr id="7" name="Picture 6"/>
            <p:cNvPicPr>
              <a:picLocks noChangeAspect="1"/>
            </p:cNvPicPr>
            <p:nvPr/>
          </p:nvPicPr>
          <p:blipFill>
            <a:blip r:embed="rId3"/>
            <a:stretch>
              <a:fillRect/>
            </a:stretch>
          </p:blipFill>
          <p:spPr>
            <a:xfrm>
              <a:off x="506472" y="1203598"/>
              <a:ext cx="2273737" cy="2331155"/>
            </a:xfrm>
            <a:prstGeom prst="rect">
              <a:avLst/>
            </a:prstGeom>
          </p:spPr>
        </p:pic>
        <p:sp>
          <p:nvSpPr>
            <p:cNvPr id="19" name="Rectangle 18"/>
            <p:cNvSpPr/>
            <p:nvPr/>
          </p:nvSpPr>
          <p:spPr>
            <a:xfrm>
              <a:off x="426406" y="1154144"/>
              <a:ext cx="2448271" cy="2438562"/>
            </a:xfrm>
            <a:prstGeom prst="rect">
              <a:avLst/>
            </a:pr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3378734" y="1154144"/>
            <a:ext cx="2448272" cy="3157356"/>
            <a:chOff x="3378734" y="1154144"/>
            <a:chExt cx="2448272" cy="3157356"/>
          </a:xfrm>
        </p:grpSpPr>
        <p:sp>
          <p:nvSpPr>
            <p:cNvPr id="14" name="TextBox 13"/>
            <p:cNvSpPr txBox="1"/>
            <p:nvPr/>
          </p:nvSpPr>
          <p:spPr>
            <a:xfrm>
              <a:off x="4006236" y="3942168"/>
              <a:ext cx="1193266" cy="369332"/>
            </a:xfrm>
            <a:prstGeom prst="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dirty="0">
                  <a:latin typeface="Arial" charset="0"/>
                  <a:ea typeface="Arial" charset="0"/>
                  <a:cs typeface="Arial" charset="0"/>
                </a:rPr>
                <a:t>Vector Art</a:t>
              </a:r>
            </a:p>
          </p:txBody>
        </p:sp>
        <p:pic>
          <p:nvPicPr>
            <p:cNvPr id="10" name="Picture 9"/>
            <p:cNvPicPr>
              <a:picLocks noChangeAspect="1"/>
            </p:cNvPicPr>
            <p:nvPr/>
          </p:nvPicPr>
          <p:blipFill>
            <a:blip r:embed="rId4"/>
            <a:stretch>
              <a:fillRect/>
            </a:stretch>
          </p:blipFill>
          <p:spPr>
            <a:xfrm>
              <a:off x="3378734" y="1168406"/>
              <a:ext cx="2448272" cy="2411456"/>
            </a:xfrm>
            <a:prstGeom prst="rect">
              <a:avLst/>
            </a:prstGeom>
          </p:spPr>
        </p:pic>
        <p:sp>
          <p:nvSpPr>
            <p:cNvPr id="20" name="Rectangle 19"/>
            <p:cNvSpPr/>
            <p:nvPr/>
          </p:nvSpPr>
          <p:spPr>
            <a:xfrm>
              <a:off x="3378734" y="1154144"/>
              <a:ext cx="2448271" cy="2438562"/>
            </a:xfrm>
            <a:prstGeom prst="rect">
              <a:avLst/>
            </a:pr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6300193" y="1154144"/>
            <a:ext cx="2448271" cy="3153935"/>
            <a:chOff x="6300193" y="1154144"/>
            <a:chExt cx="2448271" cy="3153935"/>
          </a:xfrm>
        </p:grpSpPr>
        <p:sp>
          <p:nvSpPr>
            <p:cNvPr id="13" name="TextBox 12"/>
            <p:cNvSpPr txBox="1"/>
            <p:nvPr/>
          </p:nvSpPr>
          <p:spPr>
            <a:xfrm>
              <a:off x="7060628" y="3938747"/>
              <a:ext cx="978718" cy="369332"/>
            </a:xfrm>
            <a:prstGeom prst="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dirty="0">
                  <a:latin typeface="Arial" charset="0"/>
                  <a:ea typeface="Arial" charset="0"/>
                  <a:cs typeface="Arial" charset="0"/>
                </a:rPr>
                <a:t>Facade</a:t>
              </a:r>
            </a:p>
          </p:txBody>
        </p:sp>
        <p:pic>
          <p:nvPicPr>
            <p:cNvPr id="16" name="Picture 15"/>
            <p:cNvPicPr>
              <a:picLocks noChangeAspect="1"/>
            </p:cNvPicPr>
            <p:nvPr/>
          </p:nvPicPr>
          <p:blipFill>
            <a:blip r:embed="rId5"/>
            <a:stretch>
              <a:fillRect/>
            </a:stretch>
          </p:blipFill>
          <p:spPr>
            <a:xfrm>
              <a:off x="6361034" y="1203598"/>
              <a:ext cx="2346292" cy="2331155"/>
            </a:xfrm>
            <a:prstGeom prst="rect">
              <a:avLst/>
            </a:prstGeom>
          </p:spPr>
        </p:pic>
        <p:sp>
          <p:nvSpPr>
            <p:cNvPr id="21" name="Rectangle 20"/>
            <p:cNvSpPr/>
            <p:nvPr/>
          </p:nvSpPr>
          <p:spPr>
            <a:xfrm>
              <a:off x="6300193" y="1154144"/>
              <a:ext cx="2448271" cy="2438562"/>
            </a:xfrm>
            <a:prstGeom prst="rect">
              <a:avLst/>
            </a:pr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2867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9" name="Straight Connector 8"/>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10"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b="1" dirty="0">
                <a:latin typeface="Arial" charset="0"/>
                <a:ea typeface="Arial" charset="0"/>
                <a:cs typeface="Arial" charset="0"/>
              </a:rPr>
              <a:t>Our Solution</a:t>
            </a:r>
          </a:p>
        </p:txBody>
      </p:sp>
      <p:pic>
        <p:nvPicPr>
          <p:cNvPr id="5" name="Picture 4"/>
          <p:cNvPicPr>
            <a:picLocks noChangeAspect="1"/>
          </p:cNvPicPr>
          <p:nvPr/>
        </p:nvPicPr>
        <p:blipFill>
          <a:blip r:embed="rId3"/>
          <a:stretch>
            <a:fillRect/>
          </a:stretch>
        </p:blipFill>
        <p:spPr>
          <a:xfrm>
            <a:off x="5134975" y="1851670"/>
            <a:ext cx="3240360" cy="2337573"/>
          </a:xfrm>
          <a:prstGeom prst="rect">
            <a:avLst/>
          </a:prstGeom>
        </p:spPr>
      </p:pic>
      <p:pic>
        <p:nvPicPr>
          <p:cNvPr id="6" name="Picture 5"/>
          <p:cNvPicPr>
            <a:picLocks noChangeAspect="1"/>
          </p:cNvPicPr>
          <p:nvPr/>
        </p:nvPicPr>
        <p:blipFill>
          <a:blip r:embed="rId3"/>
          <a:stretch>
            <a:fillRect/>
          </a:stretch>
        </p:blipFill>
        <p:spPr>
          <a:xfrm>
            <a:off x="5004048" y="1995686"/>
            <a:ext cx="3528392" cy="2545357"/>
          </a:xfrm>
          <a:prstGeom prst="rect">
            <a:avLst/>
          </a:prstGeom>
        </p:spPr>
      </p:pic>
      <p:sp>
        <p:nvSpPr>
          <p:cNvPr id="7" name="TextBox 6"/>
          <p:cNvSpPr txBox="1"/>
          <p:nvPr/>
        </p:nvSpPr>
        <p:spPr>
          <a:xfrm>
            <a:off x="638145" y="915566"/>
            <a:ext cx="5960032" cy="1569660"/>
          </a:xfrm>
          <a:prstGeom prst="rect">
            <a:avLst/>
          </a:prstGeom>
          <a:noFill/>
        </p:spPr>
        <p:txBody>
          <a:bodyPr wrap="square" rtlCol="0">
            <a:spAutoFit/>
          </a:bodyPr>
          <a:lstStyle/>
          <a:p>
            <a:pPr marL="285744" indent="-285744">
              <a:lnSpc>
                <a:spcPct val="150000"/>
              </a:lnSpc>
              <a:buFont typeface="Wingdings" charset="2"/>
              <a:buChar char="q"/>
            </a:pPr>
            <a:r>
              <a:rPr lang="en-US" altLang="zh-CN" sz="1600" b="1" dirty="0">
                <a:latin typeface="Arial" charset="0"/>
                <a:ea typeface="Arial" charset="0"/>
                <a:cs typeface="Arial" charset="0"/>
              </a:rPr>
              <a:t>E</a:t>
            </a:r>
            <a:r>
              <a:rPr lang="en-US" sz="1600" b="1" dirty="0">
                <a:latin typeface="Arial" charset="0"/>
                <a:ea typeface="Arial" charset="0"/>
                <a:cs typeface="Arial" charset="0"/>
              </a:rPr>
              <a:t>lement  </a:t>
            </a:r>
            <a:r>
              <a:rPr lang="en-US" altLang="zh-CN" sz="1600" b="1" dirty="0">
                <a:latin typeface="Arial" charset="0"/>
                <a:ea typeface="Arial" charset="0"/>
                <a:cs typeface="Arial" charset="0"/>
              </a:rPr>
              <a:t>-&gt;</a:t>
            </a:r>
            <a:r>
              <a:rPr lang="en-US" sz="1600" b="1" dirty="0">
                <a:latin typeface="Arial" charset="0"/>
                <a:ea typeface="Arial" charset="0"/>
                <a:cs typeface="Arial" charset="0"/>
              </a:rPr>
              <a:t> learned feature descriptor</a:t>
            </a:r>
          </a:p>
          <a:p>
            <a:pPr marL="285744" indent="-285744">
              <a:lnSpc>
                <a:spcPct val="150000"/>
              </a:lnSpc>
              <a:buFont typeface="Wingdings" charset="2"/>
              <a:buChar char="q"/>
            </a:pPr>
            <a:r>
              <a:rPr lang="en-US" altLang="zh-CN" sz="1600" b="1" dirty="0">
                <a:latin typeface="Arial" charset="0"/>
                <a:ea typeface="Arial" charset="0"/>
                <a:cs typeface="Arial" charset="0"/>
              </a:rPr>
              <a:t>C</a:t>
            </a:r>
            <a:r>
              <a:rPr lang="en-US" sz="1600" b="1" dirty="0">
                <a:latin typeface="Arial" charset="0"/>
                <a:ea typeface="Arial" charset="0"/>
                <a:cs typeface="Arial" charset="0"/>
              </a:rPr>
              <a:t>lustering in learned feature space</a:t>
            </a:r>
          </a:p>
          <a:p>
            <a:pPr marL="285744" indent="-285744">
              <a:lnSpc>
                <a:spcPct val="150000"/>
              </a:lnSpc>
              <a:buFont typeface="Wingdings" charset="2"/>
              <a:buChar char="q"/>
            </a:pPr>
            <a:r>
              <a:rPr lang="en-US" altLang="zh-CN" sz="1600" b="1" dirty="0">
                <a:latin typeface="Arial" charset="0"/>
                <a:ea typeface="Arial" charset="0"/>
                <a:cs typeface="Arial" charset="0"/>
              </a:rPr>
              <a:t>N</a:t>
            </a:r>
            <a:r>
              <a:rPr lang="en-US" sz="1600" b="1" dirty="0">
                <a:latin typeface="Arial" charset="0"/>
                <a:ea typeface="Arial" charset="0"/>
                <a:cs typeface="Arial" charset="0"/>
              </a:rPr>
              <a:t>ot optimize the clustering algorithm itself</a:t>
            </a:r>
          </a:p>
          <a:p>
            <a:pPr marL="285744" indent="-285744">
              <a:lnSpc>
                <a:spcPct val="150000"/>
              </a:lnSpc>
              <a:buFont typeface="Wingdings" charset="2"/>
              <a:buChar char="q"/>
            </a:pPr>
            <a:r>
              <a:rPr lang="en-US" altLang="zh-CN" sz="1600" b="1" dirty="0">
                <a:latin typeface="Arial" charset="0"/>
                <a:ea typeface="Arial" charset="0"/>
                <a:cs typeface="Arial" charset="0"/>
              </a:rPr>
              <a:t>L</a:t>
            </a:r>
            <a:r>
              <a:rPr lang="en-US" sz="1600" b="1" dirty="0">
                <a:latin typeface="Arial" charset="0"/>
                <a:ea typeface="Arial" charset="0"/>
                <a:cs typeface="Arial" charset="0"/>
              </a:rPr>
              <a:t>earn a feature space suitable for clustering</a:t>
            </a:r>
          </a:p>
        </p:txBody>
      </p:sp>
    </p:spTree>
    <p:extLst>
      <p:ext uri="{BB962C8B-B14F-4D97-AF65-F5344CB8AC3E}">
        <p14:creationId xmlns:p14="http://schemas.microsoft.com/office/powerpoint/2010/main" val="1183497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107504" y="1059582"/>
            <a:ext cx="5085939" cy="3744416"/>
          </a:xfrm>
          <a:prstGeom prst="rect">
            <a:avLst/>
          </a:prstGeom>
        </p:spPr>
      </p:pic>
      <p:cxnSp>
        <p:nvCxnSpPr>
          <p:cNvPr id="5" name="Straight Connector 4"/>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6"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Feature Learning</a:t>
            </a:r>
            <a:r>
              <a:rPr lang="en-US" altLang="zh-CN" sz="2000" dirty="0">
                <a:latin typeface="Arial" charset="0"/>
                <a:ea typeface="Arial" charset="0"/>
                <a:cs typeface="Arial" charset="0"/>
              </a:rPr>
              <a:t>:</a:t>
            </a:r>
            <a:r>
              <a:rPr lang="zh-CN" altLang="en-US" sz="2000" dirty="0">
                <a:latin typeface="Arial" charset="0"/>
                <a:ea typeface="Arial" charset="0"/>
                <a:cs typeface="Arial" charset="0"/>
              </a:rPr>
              <a:t> </a:t>
            </a:r>
            <a:r>
              <a:rPr lang="en-US" altLang="zh-CN" sz="2000" b="1" dirty="0">
                <a:latin typeface="Arial" charset="0"/>
                <a:ea typeface="Arial" charset="0"/>
                <a:cs typeface="Arial" charset="0"/>
              </a:rPr>
              <a:t>how</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do</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human</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group</a:t>
            </a:r>
            <a:endParaRPr lang="en-US" sz="2000" b="1" dirty="0">
              <a:latin typeface="Arial" charset="0"/>
              <a:ea typeface="Arial" charset="0"/>
              <a:cs typeface="Arial" charset="0"/>
            </a:endParaRPr>
          </a:p>
        </p:txBody>
      </p:sp>
    </p:spTree>
    <p:extLst>
      <p:ext uri="{BB962C8B-B14F-4D97-AF65-F5344CB8AC3E}">
        <p14:creationId xmlns:p14="http://schemas.microsoft.com/office/powerpoint/2010/main" val="612493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pic>
        <p:nvPicPr>
          <p:cNvPr id="14" name="Picture 13"/>
          <p:cNvPicPr>
            <a:picLocks noChangeAspect="1"/>
          </p:cNvPicPr>
          <p:nvPr/>
        </p:nvPicPr>
        <p:blipFill>
          <a:blip r:embed="rId3">
            <a:clrChange>
              <a:clrFrom>
                <a:srgbClr val="FFFFFF"/>
              </a:clrFrom>
              <a:clrTo>
                <a:srgbClr val="FFFFFF">
                  <a:alpha val="0"/>
                </a:srgbClr>
              </a:clrTo>
            </a:clrChange>
          </a:blip>
          <a:stretch>
            <a:fillRect/>
          </a:stretch>
        </p:blipFill>
        <p:spPr>
          <a:xfrm>
            <a:off x="107504" y="1059582"/>
            <a:ext cx="5085939" cy="3744416"/>
          </a:xfrm>
          <a:prstGeom prst="rect">
            <a:avLst/>
          </a:prstGeom>
        </p:spPr>
      </p:pic>
      <p:sp>
        <p:nvSpPr>
          <p:cNvPr id="15"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Feature Learning</a:t>
            </a:r>
            <a:r>
              <a:rPr lang="en-US" altLang="zh-CN" sz="2000" dirty="0">
                <a:latin typeface="Arial" charset="0"/>
                <a:ea typeface="Arial" charset="0"/>
                <a:cs typeface="Arial" charset="0"/>
              </a:rPr>
              <a:t>:</a:t>
            </a:r>
            <a:r>
              <a:rPr lang="zh-CN" altLang="en-US" sz="2000" dirty="0">
                <a:latin typeface="Arial" charset="0"/>
                <a:ea typeface="Arial" charset="0"/>
                <a:cs typeface="Arial" charset="0"/>
              </a:rPr>
              <a:t> </a:t>
            </a:r>
            <a:r>
              <a:rPr lang="en-US" altLang="zh-CN" sz="2000" b="1" dirty="0">
                <a:latin typeface="Arial" charset="0"/>
                <a:ea typeface="Arial" charset="0"/>
                <a:cs typeface="Arial" charset="0"/>
              </a:rPr>
              <a:t>how</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do</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human</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group</a:t>
            </a:r>
            <a:endParaRPr lang="en-US" sz="2000" b="1" dirty="0">
              <a:latin typeface="Arial" charset="0"/>
              <a:ea typeface="Arial" charset="0"/>
              <a:cs typeface="Arial"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256" y="3795886"/>
            <a:ext cx="4528800" cy="1080120"/>
          </a:xfrm>
          <a:prstGeom prst="rect">
            <a:avLst/>
          </a:prstGeom>
        </p:spPr>
      </p:pic>
      <p:sp>
        <p:nvSpPr>
          <p:cNvPr id="4" name="TextBox 3"/>
          <p:cNvSpPr txBox="1"/>
          <p:nvPr/>
        </p:nvSpPr>
        <p:spPr>
          <a:xfrm>
            <a:off x="5292080" y="2499742"/>
            <a:ext cx="2232248" cy="369332"/>
          </a:xfrm>
          <a:prstGeom prst="rect">
            <a:avLst/>
          </a:prstGeom>
          <a:solidFill>
            <a:srgbClr val="02FA00"/>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b="1" dirty="0">
                <a:latin typeface="Arial" charset="0"/>
                <a:ea typeface="Arial" charset="0"/>
                <a:cs typeface="Arial" charset="0"/>
              </a:rPr>
              <a:t>Similar &amp; close-by</a:t>
            </a:r>
          </a:p>
        </p:txBody>
      </p:sp>
    </p:spTree>
    <p:extLst>
      <p:ext uri="{BB962C8B-B14F-4D97-AF65-F5344CB8AC3E}">
        <p14:creationId xmlns:p14="http://schemas.microsoft.com/office/powerpoint/2010/main" val="72254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pic>
        <p:nvPicPr>
          <p:cNvPr id="14" name="Picture 13"/>
          <p:cNvPicPr>
            <a:picLocks noChangeAspect="1"/>
          </p:cNvPicPr>
          <p:nvPr/>
        </p:nvPicPr>
        <p:blipFill>
          <a:blip r:embed="rId3">
            <a:clrChange>
              <a:clrFrom>
                <a:srgbClr val="FFFFFF"/>
              </a:clrFrom>
              <a:clrTo>
                <a:srgbClr val="FFFFFF">
                  <a:alpha val="0"/>
                </a:srgbClr>
              </a:clrTo>
            </a:clrChange>
          </a:blip>
          <a:stretch>
            <a:fillRect/>
          </a:stretch>
        </p:blipFill>
        <p:spPr>
          <a:xfrm>
            <a:off x="107504" y="1059582"/>
            <a:ext cx="5085939" cy="3744416"/>
          </a:xfrm>
          <a:prstGeom prst="rect">
            <a:avLst/>
          </a:prstGeom>
        </p:spPr>
      </p:pic>
      <p:sp>
        <p:nvSpPr>
          <p:cNvPr id="15"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Feature Learning</a:t>
            </a:r>
            <a:r>
              <a:rPr lang="en-US" altLang="zh-CN" sz="2000" dirty="0">
                <a:latin typeface="Arial" charset="0"/>
                <a:ea typeface="Arial" charset="0"/>
                <a:cs typeface="Arial" charset="0"/>
              </a:rPr>
              <a:t>:</a:t>
            </a:r>
            <a:r>
              <a:rPr lang="zh-CN" altLang="en-US" sz="2000" dirty="0">
                <a:latin typeface="Arial" charset="0"/>
                <a:ea typeface="Arial" charset="0"/>
                <a:cs typeface="Arial" charset="0"/>
              </a:rPr>
              <a:t> </a:t>
            </a:r>
            <a:r>
              <a:rPr lang="en-US" altLang="zh-CN" sz="2000" b="1" dirty="0">
                <a:latin typeface="Arial" charset="0"/>
                <a:ea typeface="Arial" charset="0"/>
                <a:cs typeface="Arial" charset="0"/>
              </a:rPr>
              <a:t>how</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do</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human</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group</a:t>
            </a:r>
            <a:endParaRPr lang="en-US" sz="2000" b="1" dirty="0">
              <a:latin typeface="Arial" charset="0"/>
              <a:ea typeface="Arial" charset="0"/>
              <a:cs typeface="Arial" charset="0"/>
            </a:endParaRPr>
          </a:p>
        </p:txBody>
      </p:sp>
      <p:pic>
        <p:nvPicPr>
          <p:cNvPr id="2" name="Picture 1"/>
          <p:cNvPicPr>
            <a:picLocks noChangeAspect="1"/>
          </p:cNvPicPr>
          <p:nvPr/>
        </p:nvPicPr>
        <p:blipFill>
          <a:blip r:embed="rId4">
            <a:clrChange>
              <a:clrFrom>
                <a:srgbClr val="FFFFFF"/>
              </a:clrFrom>
              <a:clrTo>
                <a:srgbClr val="FFFFFF">
                  <a:alpha val="0"/>
                </a:srgbClr>
              </a:clrTo>
            </a:clrChange>
          </a:blip>
          <a:stretch>
            <a:fillRect/>
          </a:stretch>
        </p:blipFill>
        <p:spPr>
          <a:xfrm>
            <a:off x="805800" y="3651870"/>
            <a:ext cx="3118128" cy="720080"/>
          </a:xfrm>
          <a:prstGeom prst="rect">
            <a:avLst/>
          </a:prstGeom>
        </p:spPr>
      </p:pic>
      <p:sp>
        <p:nvSpPr>
          <p:cNvPr id="8" name="TextBox 7"/>
          <p:cNvSpPr txBox="1"/>
          <p:nvPr/>
        </p:nvSpPr>
        <p:spPr>
          <a:xfrm>
            <a:off x="5292080" y="2499742"/>
            <a:ext cx="2520280" cy="369332"/>
          </a:xfrm>
          <a:prstGeom prst="rect">
            <a:avLst/>
          </a:prstGeom>
          <a:solidFill>
            <a:srgbClr val="EC2879"/>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b="1" dirty="0">
                <a:latin typeface="Arial" charset="0"/>
                <a:ea typeface="Arial" charset="0"/>
                <a:cs typeface="Arial" charset="0"/>
              </a:rPr>
              <a:t>Horizontal Alignment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7256" y="3795886"/>
            <a:ext cx="4528800" cy="1080120"/>
          </a:xfrm>
          <a:prstGeom prst="rect">
            <a:avLst/>
          </a:prstGeom>
        </p:spPr>
      </p:pic>
    </p:spTree>
    <p:extLst>
      <p:ext uri="{BB962C8B-B14F-4D97-AF65-F5344CB8AC3E}">
        <p14:creationId xmlns:p14="http://schemas.microsoft.com/office/powerpoint/2010/main" val="171592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pic>
        <p:nvPicPr>
          <p:cNvPr id="14" name="Picture 13"/>
          <p:cNvPicPr>
            <a:picLocks noChangeAspect="1"/>
          </p:cNvPicPr>
          <p:nvPr/>
        </p:nvPicPr>
        <p:blipFill>
          <a:blip r:embed="rId3">
            <a:clrChange>
              <a:clrFrom>
                <a:srgbClr val="FFFFFF"/>
              </a:clrFrom>
              <a:clrTo>
                <a:srgbClr val="FFFFFF">
                  <a:alpha val="0"/>
                </a:srgbClr>
              </a:clrTo>
            </a:clrChange>
          </a:blip>
          <a:stretch>
            <a:fillRect/>
          </a:stretch>
        </p:blipFill>
        <p:spPr>
          <a:xfrm>
            <a:off x="107504" y="1059582"/>
            <a:ext cx="5085939" cy="3744416"/>
          </a:xfrm>
          <a:prstGeom prst="rect">
            <a:avLst/>
          </a:prstGeom>
        </p:spPr>
      </p:pic>
      <p:sp>
        <p:nvSpPr>
          <p:cNvPr id="15"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Feature Learning</a:t>
            </a:r>
            <a:r>
              <a:rPr lang="en-US" altLang="zh-CN" sz="2000" dirty="0">
                <a:latin typeface="Arial" charset="0"/>
                <a:ea typeface="Arial" charset="0"/>
                <a:cs typeface="Arial" charset="0"/>
              </a:rPr>
              <a:t>:</a:t>
            </a:r>
            <a:r>
              <a:rPr lang="zh-CN" altLang="en-US" sz="2000" dirty="0">
                <a:latin typeface="Arial" charset="0"/>
                <a:ea typeface="Arial" charset="0"/>
                <a:cs typeface="Arial" charset="0"/>
              </a:rPr>
              <a:t> </a:t>
            </a:r>
            <a:r>
              <a:rPr lang="en-US" altLang="zh-CN" sz="2000" b="1" dirty="0">
                <a:latin typeface="Arial" charset="0"/>
                <a:ea typeface="Arial" charset="0"/>
                <a:cs typeface="Arial" charset="0"/>
              </a:rPr>
              <a:t>how</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do</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human</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group</a:t>
            </a:r>
            <a:endParaRPr lang="en-US" sz="2000" b="1" dirty="0">
              <a:latin typeface="Arial" charset="0"/>
              <a:ea typeface="Arial" charset="0"/>
              <a:cs typeface="Arial" charset="0"/>
            </a:endParaRPr>
          </a:p>
        </p:txBody>
      </p:sp>
      <p:grpSp>
        <p:nvGrpSpPr>
          <p:cNvPr id="6" name="Group 5"/>
          <p:cNvGrpSpPr/>
          <p:nvPr/>
        </p:nvGrpSpPr>
        <p:grpSpPr>
          <a:xfrm>
            <a:off x="301419" y="2304526"/>
            <a:ext cx="5422709" cy="1851400"/>
            <a:chOff x="301419" y="2304526"/>
            <a:chExt cx="5422709" cy="185140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9912" y="2330126"/>
              <a:ext cx="1944216" cy="1825800"/>
            </a:xfrm>
            <a:prstGeom prst="rect">
              <a:avLst/>
            </a:prstGeom>
          </p:spPr>
        </p:pic>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301419" y="2304526"/>
              <a:ext cx="1246245" cy="1491360"/>
            </a:xfrm>
            <a:prstGeom prst="rect">
              <a:avLst/>
            </a:prstGeom>
          </p:spPr>
        </p:pic>
      </p:grpSp>
      <p:sp>
        <p:nvSpPr>
          <p:cNvPr id="8" name="Rectangle 7"/>
          <p:cNvSpPr/>
          <p:nvPr/>
        </p:nvSpPr>
        <p:spPr>
          <a:xfrm>
            <a:off x="4860032" y="2006960"/>
            <a:ext cx="4005819" cy="738664"/>
          </a:xfrm>
          <a:prstGeom prst="rect">
            <a:avLst/>
          </a:prstGeom>
        </p:spPr>
        <p:txBody>
          <a:bodyPr wrap="square">
            <a:spAutoFit/>
          </a:bodyPr>
          <a:lstStyle/>
          <a:p>
            <a:pPr algn="ctr"/>
            <a:r>
              <a:rPr lang="en-US" dirty="0">
                <a:latin typeface="Arial" charset="0"/>
                <a:ea typeface="Arial" charset="0"/>
                <a:cs typeface="Arial" charset="0"/>
              </a:rPr>
              <a:t>How can we </a:t>
            </a:r>
            <a:r>
              <a:rPr lang="en-US" sz="2400" b="1" dirty="0">
                <a:solidFill>
                  <a:srgbClr val="FF0000"/>
                </a:solidFill>
                <a:latin typeface="Arial" charset="0"/>
                <a:ea typeface="Arial" charset="0"/>
                <a:cs typeface="Arial" charset="0"/>
              </a:rPr>
              <a:t>migrate</a:t>
            </a:r>
            <a:r>
              <a:rPr lang="en-US" dirty="0">
                <a:latin typeface="Arial" charset="0"/>
                <a:ea typeface="Arial" charset="0"/>
                <a:cs typeface="Arial" charset="0"/>
              </a:rPr>
              <a:t> human experience into machine learning?</a:t>
            </a:r>
          </a:p>
        </p:txBody>
      </p:sp>
      <p:pic>
        <p:nvPicPr>
          <p:cNvPr id="11" name="Picture 10"/>
          <p:cNvPicPr>
            <a:picLocks noChangeAspect="1"/>
          </p:cNvPicPr>
          <p:nvPr/>
        </p:nvPicPr>
        <p:blipFill>
          <a:blip r:embed="rId6">
            <a:clrChange>
              <a:clrFrom>
                <a:srgbClr val="FFFFFF"/>
              </a:clrFrom>
              <a:clrTo>
                <a:srgbClr val="FFFFFF">
                  <a:alpha val="0"/>
                </a:srgbClr>
              </a:clrTo>
            </a:clrChange>
          </a:blip>
          <a:stretch>
            <a:fillRect/>
          </a:stretch>
        </p:blipFill>
        <p:spPr>
          <a:xfrm>
            <a:off x="805800" y="3651870"/>
            <a:ext cx="3118128" cy="72008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256" y="3795886"/>
            <a:ext cx="4528800" cy="1080120"/>
          </a:xfrm>
          <a:prstGeom prst="rect">
            <a:avLst/>
          </a:prstGeom>
        </p:spPr>
      </p:pic>
    </p:spTree>
    <p:extLst>
      <p:ext uri="{BB962C8B-B14F-4D97-AF65-F5344CB8AC3E}">
        <p14:creationId xmlns:p14="http://schemas.microsoft.com/office/powerpoint/2010/main" val="159468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pic>
        <p:nvPicPr>
          <p:cNvPr id="14" name="Picture 13"/>
          <p:cNvPicPr>
            <a:picLocks noChangeAspect="1"/>
          </p:cNvPicPr>
          <p:nvPr/>
        </p:nvPicPr>
        <p:blipFill>
          <a:blip r:embed="rId3">
            <a:clrChange>
              <a:clrFrom>
                <a:srgbClr val="FFFFFF"/>
              </a:clrFrom>
              <a:clrTo>
                <a:srgbClr val="FFFFFF">
                  <a:alpha val="0"/>
                </a:srgbClr>
              </a:clrTo>
            </a:clrChange>
          </a:blip>
          <a:stretch>
            <a:fillRect/>
          </a:stretch>
        </p:blipFill>
        <p:spPr>
          <a:xfrm>
            <a:off x="107504" y="1059582"/>
            <a:ext cx="5085939" cy="3744416"/>
          </a:xfrm>
          <a:prstGeom prst="rect">
            <a:avLst/>
          </a:prstGeom>
        </p:spPr>
      </p:pic>
      <p:sp>
        <p:nvSpPr>
          <p:cNvPr id="15"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 Feature Learning: </a:t>
            </a:r>
            <a:r>
              <a:rPr lang="en-US" sz="2000" b="1" dirty="0">
                <a:latin typeface="Arial" charset="0"/>
                <a:ea typeface="Arial" charset="0"/>
                <a:cs typeface="Arial" charset="0"/>
              </a:rPr>
              <a:t>local</a:t>
            </a:r>
            <a:r>
              <a:rPr lang="en-US" sz="2000" dirty="0">
                <a:latin typeface="Arial" charset="0"/>
                <a:ea typeface="Arial" charset="0"/>
                <a:cs typeface="Arial" charset="0"/>
              </a:rPr>
              <a:t> </a:t>
            </a:r>
            <a:r>
              <a:rPr lang="en-US" sz="2000" b="1" dirty="0">
                <a:latin typeface="Arial" charset="0"/>
                <a:ea typeface="Arial" charset="0"/>
                <a:cs typeface="Arial" charset="0"/>
              </a:rPr>
              <a:t>Information</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 </a:t>
            </a:r>
            <a:endParaRPr lang="en-US" sz="2000" b="1" dirty="0">
              <a:latin typeface="Arial" charset="0"/>
              <a:ea typeface="Arial" charset="0"/>
              <a:cs typeface="Arial" charset="0"/>
            </a:endParaRPr>
          </a:p>
        </p:txBody>
      </p:sp>
      <p:grpSp>
        <p:nvGrpSpPr>
          <p:cNvPr id="6" name="Group 5"/>
          <p:cNvGrpSpPr/>
          <p:nvPr/>
        </p:nvGrpSpPr>
        <p:grpSpPr>
          <a:xfrm>
            <a:off x="301419" y="2304526"/>
            <a:ext cx="5422709" cy="1851400"/>
            <a:chOff x="301419" y="2304526"/>
            <a:chExt cx="5422709" cy="185140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9912" y="2330126"/>
              <a:ext cx="1944216" cy="1825800"/>
            </a:xfrm>
            <a:prstGeom prst="rect">
              <a:avLst/>
            </a:prstGeom>
          </p:spPr>
        </p:pic>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301419" y="2304526"/>
              <a:ext cx="1246245" cy="1491360"/>
            </a:xfrm>
            <a:prstGeom prst="rect">
              <a:avLst/>
            </a:prstGeom>
          </p:spPr>
        </p:pic>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256" y="3795886"/>
            <a:ext cx="4528800" cy="1080120"/>
          </a:xfrm>
          <a:prstGeom prst="rect">
            <a:avLst/>
          </a:prstGeom>
        </p:spPr>
      </p:pic>
      <p:pic>
        <p:nvPicPr>
          <p:cNvPr id="10" name="Picture 9"/>
          <p:cNvPicPr>
            <a:picLocks noChangeAspect="1"/>
          </p:cNvPicPr>
          <p:nvPr/>
        </p:nvPicPr>
        <p:blipFill>
          <a:blip r:embed="rId7">
            <a:clrChange>
              <a:clrFrom>
                <a:srgbClr val="FFFFFF"/>
              </a:clrFrom>
              <a:clrTo>
                <a:srgbClr val="FFFFFF">
                  <a:alpha val="0"/>
                </a:srgbClr>
              </a:clrTo>
            </a:clrChange>
          </a:blip>
          <a:stretch>
            <a:fillRect/>
          </a:stretch>
        </p:blipFill>
        <p:spPr>
          <a:xfrm>
            <a:off x="805800" y="3651870"/>
            <a:ext cx="3118128" cy="720080"/>
          </a:xfrm>
          <a:prstGeom prst="rect">
            <a:avLst/>
          </a:prstGeom>
        </p:spPr>
      </p:pic>
      <p:sp>
        <p:nvSpPr>
          <p:cNvPr id="12" name="TextBox 11"/>
          <p:cNvSpPr txBox="1"/>
          <p:nvPr/>
        </p:nvSpPr>
        <p:spPr>
          <a:xfrm>
            <a:off x="4887640" y="991118"/>
            <a:ext cx="1608914" cy="507831"/>
          </a:xfrm>
          <a:prstGeom prst="rect">
            <a:avLst/>
          </a:prstGeom>
          <a:noFill/>
        </p:spPr>
        <p:txBody>
          <a:bodyPr wrap="square" rtlCol="0">
            <a:spAutoFit/>
          </a:bodyPr>
          <a:lstStyle/>
          <a:p>
            <a:pPr marL="285744" indent="-285744">
              <a:lnSpc>
                <a:spcPct val="150000"/>
              </a:lnSpc>
              <a:buFont typeface="Wingdings" charset="2"/>
              <a:buChar char="q"/>
            </a:pPr>
            <a:r>
              <a:rPr lang="en-US">
                <a:latin typeface="Arial" charset="0"/>
                <a:ea typeface="Arial" charset="0"/>
                <a:cs typeface="Arial" charset="0"/>
              </a:rPr>
              <a:t>Similarity</a:t>
            </a:r>
            <a:r>
              <a:rPr lang="en-US" b="1">
                <a:latin typeface="Arial" charset="0"/>
                <a:ea typeface="Arial" charset="0"/>
                <a:cs typeface="Arial" charset="0"/>
              </a:rPr>
              <a:t>  </a:t>
            </a:r>
            <a:endParaRPr lang="en-US" b="1" dirty="0">
              <a:latin typeface="Arial" charset="0"/>
              <a:ea typeface="Arial" charset="0"/>
              <a:cs typeface="Arial" charset="0"/>
            </a:endParaRPr>
          </a:p>
        </p:txBody>
      </p:sp>
      <p:sp>
        <p:nvSpPr>
          <p:cNvPr id="13" name="TextBox 12"/>
          <p:cNvSpPr txBox="1"/>
          <p:nvPr/>
        </p:nvSpPr>
        <p:spPr>
          <a:xfrm>
            <a:off x="4919982" y="1652608"/>
            <a:ext cx="1656184" cy="923330"/>
          </a:xfrm>
          <a:prstGeom prst="rect">
            <a:avLst/>
          </a:prstGeom>
          <a:noFill/>
        </p:spPr>
        <p:txBody>
          <a:bodyPr wrap="square" rtlCol="0">
            <a:spAutoFit/>
          </a:bodyPr>
          <a:lstStyle/>
          <a:p>
            <a:pPr marL="285744" indent="-285744">
              <a:lnSpc>
                <a:spcPct val="150000"/>
              </a:lnSpc>
              <a:buFont typeface="Wingdings" charset="2"/>
              <a:buChar char="q"/>
            </a:pPr>
            <a:r>
              <a:rPr lang="en-US" dirty="0">
                <a:latin typeface="Arial" charset="0"/>
                <a:ea typeface="Arial" charset="0"/>
                <a:cs typeface="Arial" charset="0"/>
              </a:rPr>
              <a:t>Continuity</a:t>
            </a:r>
          </a:p>
          <a:p>
            <a:pPr marL="285744" indent="-285744">
              <a:lnSpc>
                <a:spcPct val="150000"/>
              </a:lnSpc>
              <a:buFont typeface="Wingdings" charset="2"/>
              <a:buChar char="q"/>
            </a:pPr>
            <a:r>
              <a:rPr lang="en-US" dirty="0">
                <a:latin typeface="Arial" charset="0"/>
                <a:ea typeface="Arial" charset="0"/>
                <a:cs typeface="Arial" charset="0"/>
              </a:rPr>
              <a:t>Proximity</a:t>
            </a:r>
          </a:p>
        </p:txBody>
      </p:sp>
      <p:sp>
        <p:nvSpPr>
          <p:cNvPr id="16" name="Rectangle 15"/>
          <p:cNvSpPr/>
          <p:nvPr/>
        </p:nvSpPr>
        <p:spPr>
          <a:xfrm>
            <a:off x="6233026" y="1090967"/>
            <a:ext cx="2155398"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US" b="1" dirty="0">
                <a:latin typeface="Arial" charset="0"/>
                <a:ea typeface="Arial" charset="0"/>
                <a:cs typeface="Arial" charset="0"/>
              </a:rPr>
              <a:t>----- Shape-Aware </a:t>
            </a:r>
            <a:endParaRPr lang="en-US" dirty="0"/>
          </a:p>
        </p:txBody>
      </p:sp>
      <p:cxnSp>
        <p:nvCxnSpPr>
          <p:cNvPr id="17" name="Straight Arrow Connector 16"/>
          <p:cNvCxnSpPr/>
          <p:nvPr/>
        </p:nvCxnSpPr>
        <p:spPr>
          <a:xfrm>
            <a:off x="6352277" y="1923678"/>
            <a:ext cx="432048" cy="184666"/>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352277" y="2169670"/>
            <a:ext cx="432048" cy="184666"/>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76256" y="1936366"/>
            <a:ext cx="1944216"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b="1" dirty="0">
                <a:latin typeface="Arial" charset="0"/>
                <a:ea typeface="Arial" charset="0"/>
                <a:cs typeface="Arial" charset="0"/>
              </a:rPr>
              <a:t>Context-Aware</a:t>
            </a:r>
          </a:p>
        </p:txBody>
      </p:sp>
      <p:sp>
        <p:nvSpPr>
          <p:cNvPr id="2" name="Rectangle 1"/>
          <p:cNvSpPr/>
          <p:nvPr/>
        </p:nvSpPr>
        <p:spPr>
          <a:xfrm>
            <a:off x="4716016" y="843558"/>
            <a:ext cx="4176464" cy="194421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045344" y="2813286"/>
            <a:ext cx="2160240" cy="369332"/>
          </a:xfrm>
          <a:prstGeom prst="rect">
            <a:avLst/>
          </a:prstGeom>
          <a:noFill/>
        </p:spPr>
        <p:txBody>
          <a:bodyPr wrap="square" rtlCol="0">
            <a:spAutoFit/>
          </a:bodyPr>
          <a:lstStyle/>
          <a:p>
            <a:r>
              <a:rPr lang="en-US" b="1" dirty="0">
                <a:solidFill>
                  <a:srgbClr val="FFC000"/>
                </a:solidFill>
                <a:latin typeface="Arial" charset="0"/>
                <a:ea typeface="Arial" charset="0"/>
                <a:cs typeface="Arial" charset="0"/>
              </a:rPr>
              <a:t>Local Information</a:t>
            </a:r>
          </a:p>
        </p:txBody>
      </p:sp>
    </p:spTree>
    <p:extLst>
      <p:ext uri="{BB962C8B-B14F-4D97-AF65-F5344CB8AC3E}">
        <p14:creationId xmlns:p14="http://schemas.microsoft.com/office/powerpoint/2010/main" val="211499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9" dur="500"/>
                                        <p:tgtEl>
                                          <p:spTgt spid="3">
                                            <p:txEl>
                                              <p:pRg st="0" end="0"/>
                                            </p:txEl>
                                          </p:spTgt>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animBg="1"/>
      <p:bldP spid="19"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pic>
        <p:nvPicPr>
          <p:cNvPr id="14" name="Picture 13"/>
          <p:cNvPicPr>
            <a:picLocks noChangeAspect="1"/>
          </p:cNvPicPr>
          <p:nvPr/>
        </p:nvPicPr>
        <p:blipFill>
          <a:blip r:embed="rId3">
            <a:clrChange>
              <a:clrFrom>
                <a:srgbClr val="FFFFFF"/>
              </a:clrFrom>
              <a:clrTo>
                <a:srgbClr val="FFFFFF">
                  <a:alpha val="0"/>
                </a:srgbClr>
              </a:clrTo>
            </a:clrChange>
          </a:blip>
          <a:stretch>
            <a:fillRect/>
          </a:stretch>
        </p:blipFill>
        <p:spPr>
          <a:xfrm>
            <a:off x="107504" y="1059582"/>
            <a:ext cx="5085939" cy="3744416"/>
          </a:xfrm>
          <a:prstGeom prst="rect">
            <a:avLst/>
          </a:prstGeom>
        </p:spPr>
      </p:pic>
      <p:grpSp>
        <p:nvGrpSpPr>
          <p:cNvPr id="6" name="Group 5"/>
          <p:cNvGrpSpPr/>
          <p:nvPr/>
        </p:nvGrpSpPr>
        <p:grpSpPr>
          <a:xfrm>
            <a:off x="301419" y="2304526"/>
            <a:ext cx="5422709" cy="1851400"/>
            <a:chOff x="301419" y="2304526"/>
            <a:chExt cx="5422709" cy="185140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9912" y="2330126"/>
              <a:ext cx="1944216" cy="1825800"/>
            </a:xfrm>
            <a:prstGeom prst="rect">
              <a:avLst/>
            </a:prstGeom>
          </p:spPr>
        </p:pic>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301419" y="2304526"/>
              <a:ext cx="1246245" cy="1491360"/>
            </a:xfrm>
            <a:prstGeom prst="rect">
              <a:avLst/>
            </a:prstGeom>
          </p:spPr>
        </p:pic>
      </p:gr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256" y="3795886"/>
            <a:ext cx="4528800" cy="1080120"/>
          </a:xfrm>
          <a:prstGeom prst="rect">
            <a:avLst/>
          </a:prstGeom>
        </p:spPr>
      </p:pic>
      <p:pic>
        <p:nvPicPr>
          <p:cNvPr id="10" name="Picture 9"/>
          <p:cNvPicPr>
            <a:picLocks noChangeAspect="1"/>
          </p:cNvPicPr>
          <p:nvPr/>
        </p:nvPicPr>
        <p:blipFill>
          <a:blip r:embed="rId7">
            <a:clrChange>
              <a:clrFrom>
                <a:srgbClr val="FFFFFF"/>
              </a:clrFrom>
              <a:clrTo>
                <a:srgbClr val="FFFFFF">
                  <a:alpha val="0"/>
                </a:srgbClr>
              </a:clrTo>
            </a:clrChange>
          </a:blip>
          <a:stretch>
            <a:fillRect/>
          </a:stretch>
        </p:blipFill>
        <p:spPr>
          <a:xfrm>
            <a:off x="805800" y="3651870"/>
            <a:ext cx="3118128" cy="720080"/>
          </a:xfrm>
          <a:prstGeom prst="rect">
            <a:avLst/>
          </a:prstGeom>
        </p:spPr>
      </p:pic>
      <p:sp>
        <p:nvSpPr>
          <p:cNvPr id="12" name="TextBox 11"/>
          <p:cNvSpPr txBox="1"/>
          <p:nvPr/>
        </p:nvSpPr>
        <p:spPr>
          <a:xfrm>
            <a:off x="4887640" y="991118"/>
            <a:ext cx="1608914" cy="507831"/>
          </a:xfrm>
          <a:prstGeom prst="rect">
            <a:avLst/>
          </a:prstGeom>
          <a:noFill/>
        </p:spPr>
        <p:txBody>
          <a:bodyPr wrap="square" rtlCol="0">
            <a:spAutoFit/>
          </a:bodyPr>
          <a:lstStyle/>
          <a:p>
            <a:pPr marL="285744" indent="-285744">
              <a:lnSpc>
                <a:spcPct val="150000"/>
              </a:lnSpc>
              <a:buFont typeface="Wingdings" charset="2"/>
              <a:buChar char="q"/>
            </a:pPr>
            <a:r>
              <a:rPr lang="en-US">
                <a:latin typeface="Arial" charset="0"/>
                <a:ea typeface="Arial" charset="0"/>
                <a:cs typeface="Arial" charset="0"/>
              </a:rPr>
              <a:t>Similarity</a:t>
            </a:r>
            <a:r>
              <a:rPr lang="en-US" b="1">
                <a:latin typeface="Arial" charset="0"/>
                <a:ea typeface="Arial" charset="0"/>
                <a:cs typeface="Arial" charset="0"/>
              </a:rPr>
              <a:t>  </a:t>
            </a:r>
            <a:endParaRPr lang="en-US" b="1" dirty="0">
              <a:latin typeface="Arial" charset="0"/>
              <a:ea typeface="Arial" charset="0"/>
              <a:cs typeface="Arial" charset="0"/>
            </a:endParaRPr>
          </a:p>
        </p:txBody>
      </p:sp>
      <p:sp>
        <p:nvSpPr>
          <p:cNvPr id="13" name="TextBox 12"/>
          <p:cNvSpPr txBox="1"/>
          <p:nvPr/>
        </p:nvSpPr>
        <p:spPr>
          <a:xfrm>
            <a:off x="4919982" y="1652608"/>
            <a:ext cx="1656184" cy="923330"/>
          </a:xfrm>
          <a:prstGeom prst="rect">
            <a:avLst/>
          </a:prstGeom>
          <a:noFill/>
        </p:spPr>
        <p:txBody>
          <a:bodyPr wrap="square" rtlCol="0">
            <a:spAutoFit/>
          </a:bodyPr>
          <a:lstStyle/>
          <a:p>
            <a:pPr marL="285744" indent="-285744">
              <a:lnSpc>
                <a:spcPct val="150000"/>
              </a:lnSpc>
              <a:buFont typeface="Wingdings" charset="2"/>
              <a:buChar char="q"/>
            </a:pPr>
            <a:r>
              <a:rPr lang="en-US" dirty="0">
                <a:latin typeface="Arial" charset="0"/>
                <a:ea typeface="Arial" charset="0"/>
                <a:cs typeface="Arial" charset="0"/>
              </a:rPr>
              <a:t>Continuity</a:t>
            </a:r>
          </a:p>
          <a:p>
            <a:pPr marL="285744" indent="-285744">
              <a:lnSpc>
                <a:spcPct val="150000"/>
              </a:lnSpc>
              <a:buFont typeface="Wingdings" charset="2"/>
              <a:buChar char="q"/>
            </a:pPr>
            <a:r>
              <a:rPr lang="en-US" dirty="0">
                <a:latin typeface="Arial" charset="0"/>
                <a:ea typeface="Arial" charset="0"/>
                <a:cs typeface="Arial" charset="0"/>
              </a:rPr>
              <a:t>Proximity</a:t>
            </a:r>
          </a:p>
        </p:txBody>
      </p:sp>
      <p:sp>
        <p:nvSpPr>
          <p:cNvPr id="16" name="Rectangle 15"/>
          <p:cNvSpPr/>
          <p:nvPr/>
        </p:nvSpPr>
        <p:spPr>
          <a:xfrm>
            <a:off x="6233026" y="1090967"/>
            <a:ext cx="2155398"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US" b="1" dirty="0">
                <a:latin typeface="Arial" charset="0"/>
                <a:ea typeface="Arial" charset="0"/>
                <a:cs typeface="Arial" charset="0"/>
              </a:rPr>
              <a:t>----- Shape-Aware </a:t>
            </a:r>
            <a:endParaRPr lang="en-US" dirty="0"/>
          </a:p>
        </p:txBody>
      </p:sp>
      <p:cxnSp>
        <p:nvCxnSpPr>
          <p:cNvPr id="17" name="Straight Arrow Connector 16"/>
          <p:cNvCxnSpPr/>
          <p:nvPr/>
        </p:nvCxnSpPr>
        <p:spPr>
          <a:xfrm>
            <a:off x="6352277" y="1923678"/>
            <a:ext cx="432048" cy="184666"/>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352277" y="2169670"/>
            <a:ext cx="432048" cy="184666"/>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76256" y="1936366"/>
            <a:ext cx="1944216"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b="1" dirty="0">
                <a:latin typeface="Arial" charset="0"/>
                <a:ea typeface="Arial" charset="0"/>
                <a:cs typeface="Arial" charset="0"/>
              </a:rPr>
              <a:t>Context-Aware</a:t>
            </a:r>
          </a:p>
        </p:txBody>
      </p:sp>
      <p:sp>
        <p:nvSpPr>
          <p:cNvPr id="2" name="Rectangle 1"/>
          <p:cNvSpPr/>
          <p:nvPr/>
        </p:nvSpPr>
        <p:spPr>
          <a:xfrm>
            <a:off x="4716016" y="843558"/>
            <a:ext cx="4176464" cy="1944216"/>
          </a:xfrm>
          <a:prstGeom prst="rect">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045344" y="2813286"/>
            <a:ext cx="2160240" cy="369332"/>
          </a:xfrm>
          <a:prstGeom prst="rect">
            <a:avLst/>
          </a:prstGeom>
          <a:noFill/>
        </p:spPr>
        <p:txBody>
          <a:bodyPr wrap="square" rtlCol="0">
            <a:spAutoFit/>
          </a:bodyPr>
          <a:lstStyle/>
          <a:p>
            <a:r>
              <a:rPr lang="en-US" b="1" dirty="0">
                <a:solidFill>
                  <a:srgbClr val="FFC000"/>
                </a:solidFill>
                <a:latin typeface="Arial" charset="0"/>
                <a:ea typeface="Arial" charset="0"/>
                <a:cs typeface="Arial" charset="0"/>
              </a:rPr>
              <a:t>Local Information</a:t>
            </a:r>
          </a:p>
        </p:txBody>
      </p:sp>
      <p:sp>
        <p:nvSpPr>
          <p:cNvPr id="20" name="TextBox 19"/>
          <p:cNvSpPr txBox="1"/>
          <p:nvPr/>
        </p:nvSpPr>
        <p:spPr>
          <a:xfrm>
            <a:off x="4939124" y="3601783"/>
            <a:ext cx="1608914" cy="456535"/>
          </a:xfrm>
          <a:prstGeom prst="rect">
            <a:avLst/>
          </a:prstGeom>
          <a:noFill/>
        </p:spPr>
        <p:txBody>
          <a:bodyPr wrap="square" rtlCol="0">
            <a:spAutoFit/>
          </a:bodyPr>
          <a:lstStyle/>
          <a:p>
            <a:pPr marL="285744" indent="-285744">
              <a:lnSpc>
                <a:spcPct val="150000"/>
              </a:lnSpc>
              <a:buFont typeface="Wingdings" charset="2"/>
              <a:buChar char="q"/>
            </a:pPr>
            <a:r>
              <a:rPr lang="en-US" dirty="0">
                <a:latin typeface="Arial" charset="0"/>
                <a:ea typeface="Arial" charset="0"/>
                <a:cs typeface="Arial" charset="0"/>
              </a:rPr>
              <a:t>Symmetry</a:t>
            </a:r>
            <a:endParaRPr lang="en-US" b="1" dirty="0">
              <a:latin typeface="Arial" charset="0"/>
              <a:ea typeface="Arial" charset="0"/>
              <a:cs typeface="Arial" charset="0"/>
            </a:endParaRPr>
          </a:p>
        </p:txBody>
      </p:sp>
      <p:sp>
        <p:nvSpPr>
          <p:cNvPr id="21" name="Rectangle 20"/>
          <p:cNvSpPr/>
          <p:nvPr/>
        </p:nvSpPr>
        <p:spPr>
          <a:xfrm>
            <a:off x="6395950" y="3688986"/>
            <a:ext cx="248882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US" b="1" dirty="0">
                <a:latin typeface="Arial" charset="0"/>
                <a:ea typeface="Arial" charset="0"/>
                <a:cs typeface="Arial" charset="0"/>
              </a:rPr>
              <a:t>----- Structure-Aware </a:t>
            </a:r>
            <a:endParaRPr lang="en-US" dirty="0"/>
          </a:p>
        </p:txBody>
      </p:sp>
      <p:grpSp>
        <p:nvGrpSpPr>
          <p:cNvPr id="11" name="Group 10"/>
          <p:cNvGrpSpPr/>
          <p:nvPr/>
        </p:nvGrpSpPr>
        <p:grpSpPr>
          <a:xfrm>
            <a:off x="4887640" y="3570395"/>
            <a:ext cx="4176464" cy="1134883"/>
            <a:chOff x="4887640" y="3570395"/>
            <a:chExt cx="4176464" cy="1134883"/>
          </a:xfrm>
        </p:grpSpPr>
        <p:sp>
          <p:nvSpPr>
            <p:cNvPr id="22" name="Rectangle 21"/>
            <p:cNvSpPr/>
            <p:nvPr/>
          </p:nvSpPr>
          <p:spPr>
            <a:xfrm>
              <a:off x="4887640" y="3570395"/>
              <a:ext cx="4176464" cy="683139"/>
            </a:xfrm>
            <a:prstGeom prst="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67405" y="4335946"/>
              <a:ext cx="2236510" cy="369332"/>
            </a:xfrm>
            <a:prstGeom prst="rect">
              <a:avLst/>
            </a:prstGeom>
          </p:spPr>
          <p:txBody>
            <a:bodyPr wrap="none">
              <a:spAutoFit/>
            </a:bodyPr>
            <a:lstStyle/>
            <a:p>
              <a:r>
                <a:rPr lang="en-US" b="1" dirty="0">
                  <a:solidFill>
                    <a:srgbClr val="92D050"/>
                  </a:solidFill>
                  <a:latin typeface="Arial" charset="0"/>
                  <a:ea typeface="Arial" charset="0"/>
                  <a:cs typeface="Arial" charset="0"/>
                </a:rPr>
                <a:t>Global Information</a:t>
              </a:r>
            </a:p>
          </p:txBody>
        </p:sp>
      </p:grpSp>
      <p:sp>
        <p:nvSpPr>
          <p:cNvPr id="24"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 Feature Learning: </a:t>
            </a:r>
            <a:r>
              <a:rPr lang="en-US" sz="2000" b="1" dirty="0">
                <a:latin typeface="Arial" charset="0"/>
                <a:ea typeface="Arial" charset="0"/>
                <a:cs typeface="Arial" charset="0"/>
              </a:rPr>
              <a:t>global Information</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 </a:t>
            </a:r>
            <a:endParaRPr lang="en-US" sz="2000" b="1" dirty="0">
              <a:latin typeface="Arial" charset="0"/>
              <a:ea typeface="Arial" charset="0"/>
              <a:cs typeface="Arial" charset="0"/>
            </a:endParaRPr>
          </a:p>
        </p:txBody>
      </p:sp>
    </p:spTree>
    <p:extLst>
      <p:ext uri="{BB962C8B-B14F-4D97-AF65-F5344CB8AC3E}">
        <p14:creationId xmlns:p14="http://schemas.microsoft.com/office/powerpoint/2010/main" val="102877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71800" y="771550"/>
            <a:ext cx="6109392" cy="1728192"/>
          </a:xfrm>
          <a:prstGeom prst="rect">
            <a:avLst/>
          </a:prstGeom>
        </p:spPr>
      </p:pic>
      <p:sp>
        <p:nvSpPr>
          <p:cNvPr id="9" name="Rectangle 8"/>
          <p:cNvSpPr/>
          <p:nvPr/>
        </p:nvSpPr>
        <p:spPr>
          <a:xfrm>
            <a:off x="1691680" y="3579863"/>
            <a:ext cx="504056" cy="423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13"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zh-CN" sz="2000" dirty="0">
                <a:latin typeface=""/>
              </a:rPr>
              <a:t>Local</a:t>
            </a:r>
            <a:r>
              <a:rPr lang="zh-CN" altLang="en-US" sz="2000" dirty="0">
                <a:latin typeface=""/>
              </a:rPr>
              <a:t> </a:t>
            </a:r>
            <a:r>
              <a:rPr lang="en-US" altLang="zh-CN" sz="2000" dirty="0">
                <a:latin typeface=""/>
              </a:rPr>
              <a:t>feature:</a:t>
            </a:r>
            <a:r>
              <a:rPr lang="zh-CN" altLang="en-US" sz="2000" dirty="0">
                <a:latin typeface=""/>
              </a:rPr>
              <a:t> </a:t>
            </a:r>
            <a:r>
              <a:rPr lang="en-US" sz="2000" b="1" dirty="0">
                <a:latin typeface=""/>
              </a:rPr>
              <a:t>Atomic Element Encoder</a:t>
            </a:r>
            <a:endParaRPr lang="en-US" sz="2000" b="1" dirty="0"/>
          </a:p>
        </p:txBody>
      </p:sp>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728994" y="2348168"/>
            <a:ext cx="1609822" cy="1311259"/>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323528" y="2468364"/>
            <a:ext cx="1143369" cy="1045646"/>
          </a:xfrm>
          <a:prstGeom prst="rect">
            <a:avLst/>
          </a:prstGeom>
        </p:spPr>
      </p:pic>
      <p:pic>
        <p:nvPicPr>
          <p:cNvPr id="14" name="Picture 13"/>
          <p:cNvPicPr>
            <a:picLocks noChangeAspect="1"/>
          </p:cNvPicPr>
          <p:nvPr/>
        </p:nvPicPr>
        <p:blipFill>
          <a:blip r:embed="rId6">
            <a:clrChange>
              <a:clrFrom>
                <a:srgbClr val="FFFFFF"/>
              </a:clrFrom>
              <a:clrTo>
                <a:srgbClr val="FFFFFF">
                  <a:alpha val="0"/>
                </a:srgbClr>
              </a:clrTo>
            </a:clrChange>
          </a:blip>
          <a:stretch>
            <a:fillRect/>
          </a:stretch>
        </p:blipFill>
        <p:spPr>
          <a:xfrm>
            <a:off x="1682921" y="2427734"/>
            <a:ext cx="1061361" cy="1061361"/>
          </a:xfrm>
          <a:prstGeom prst="rect">
            <a:avLst/>
          </a:prstGeom>
        </p:spPr>
      </p:pic>
      <p:sp>
        <p:nvSpPr>
          <p:cNvPr id="15" name="Rectangle 14"/>
          <p:cNvSpPr/>
          <p:nvPr/>
        </p:nvSpPr>
        <p:spPr>
          <a:xfrm>
            <a:off x="323528" y="2067694"/>
            <a:ext cx="2387552" cy="193612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692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15816" y="748899"/>
            <a:ext cx="6109392" cy="1728192"/>
          </a:xfrm>
          <a:prstGeom prst="rect">
            <a:avLst/>
          </a:prstGeom>
        </p:spPr>
      </p:pic>
      <p:sp>
        <p:nvSpPr>
          <p:cNvPr id="9" name="Rectangle 8"/>
          <p:cNvSpPr/>
          <p:nvPr/>
        </p:nvSpPr>
        <p:spPr>
          <a:xfrm>
            <a:off x="1691680" y="3579863"/>
            <a:ext cx="504056" cy="423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13"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zh-CN" sz="2000" dirty="0">
                <a:latin typeface=""/>
              </a:rPr>
              <a:t>Local</a:t>
            </a:r>
            <a:r>
              <a:rPr lang="zh-CN" altLang="en-US" sz="2000" dirty="0">
                <a:latin typeface=""/>
              </a:rPr>
              <a:t> </a:t>
            </a:r>
            <a:r>
              <a:rPr lang="en-US" altLang="zh-CN" sz="2000" dirty="0">
                <a:latin typeface=""/>
              </a:rPr>
              <a:t>feature:</a:t>
            </a:r>
            <a:r>
              <a:rPr lang="zh-CN" altLang="en-US" sz="2000" dirty="0">
                <a:latin typeface=""/>
              </a:rPr>
              <a:t> </a:t>
            </a:r>
            <a:r>
              <a:rPr lang="en-US" sz="2000" b="1" dirty="0">
                <a:latin typeface=""/>
              </a:rPr>
              <a:t>Atomic Element Encoder</a:t>
            </a:r>
            <a:endParaRPr lang="en-US" sz="2000" b="1" dirty="0"/>
          </a:p>
        </p:txBody>
      </p:sp>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323528" y="2468364"/>
            <a:ext cx="1143369" cy="1045646"/>
          </a:xfrm>
          <a:prstGeom prst="rect">
            <a:avLst/>
          </a:prstGeom>
        </p:spPr>
      </p:pic>
      <p:pic>
        <p:nvPicPr>
          <p:cNvPr id="14" name="Picture 13"/>
          <p:cNvPicPr>
            <a:picLocks noChangeAspect="1"/>
          </p:cNvPicPr>
          <p:nvPr/>
        </p:nvPicPr>
        <p:blipFill>
          <a:blip r:embed="rId5">
            <a:clrChange>
              <a:clrFrom>
                <a:srgbClr val="FFFFFF"/>
              </a:clrFrom>
              <a:clrTo>
                <a:srgbClr val="FFFFFF">
                  <a:alpha val="0"/>
                </a:srgbClr>
              </a:clrTo>
            </a:clrChange>
          </a:blip>
          <a:stretch>
            <a:fillRect/>
          </a:stretch>
        </p:blipFill>
        <p:spPr>
          <a:xfrm>
            <a:off x="1682921" y="2427734"/>
            <a:ext cx="1061361" cy="1061361"/>
          </a:xfrm>
          <a:prstGeom prst="rect">
            <a:avLst/>
          </a:prstGeom>
        </p:spPr>
      </p:pic>
      <p:grpSp>
        <p:nvGrpSpPr>
          <p:cNvPr id="4" name="Group 3"/>
          <p:cNvGrpSpPr/>
          <p:nvPr/>
        </p:nvGrpSpPr>
        <p:grpSpPr>
          <a:xfrm>
            <a:off x="323528" y="2211710"/>
            <a:ext cx="2387552" cy="1512168"/>
            <a:chOff x="323528" y="2211710"/>
            <a:chExt cx="2387552" cy="1512168"/>
          </a:xfrm>
        </p:grpSpPr>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728994" y="2348168"/>
              <a:ext cx="1609822" cy="1311259"/>
            </a:xfrm>
            <a:prstGeom prst="rect">
              <a:avLst/>
            </a:prstGeom>
          </p:spPr>
        </p:pic>
        <p:sp>
          <p:nvSpPr>
            <p:cNvPr id="15" name="Rectangle 14"/>
            <p:cNvSpPr/>
            <p:nvPr/>
          </p:nvSpPr>
          <p:spPr>
            <a:xfrm>
              <a:off x="323528" y="2211710"/>
              <a:ext cx="2387552" cy="151216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Bent Arrow 1"/>
          <p:cNvSpPr/>
          <p:nvPr/>
        </p:nvSpPr>
        <p:spPr>
          <a:xfrm>
            <a:off x="2195736" y="1347614"/>
            <a:ext cx="548546" cy="576064"/>
          </a:xfrm>
          <a:prstGeom prst="ben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3739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prstClr val="black"/>
              <a:schemeClr val="tx2">
                <a:tint val="45000"/>
                <a:satMod val="400000"/>
              </a:schemeClr>
            </a:duotone>
          </a:blip>
          <a:stretch>
            <a:fillRect/>
          </a:stretch>
        </p:blipFill>
        <p:spPr>
          <a:xfrm>
            <a:off x="2915816" y="748899"/>
            <a:ext cx="6109392" cy="1728192"/>
          </a:xfrm>
          <a:prstGeom prst="rect">
            <a:avLst/>
          </a:prstGeom>
        </p:spPr>
      </p:pic>
      <p:sp>
        <p:nvSpPr>
          <p:cNvPr id="9" name="Rectangle 8"/>
          <p:cNvSpPr/>
          <p:nvPr/>
        </p:nvSpPr>
        <p:spPr>
          <a:xfrm>
            <a:off x="1691680" y="3579863"/>
            <a:ext cx="504056" cy="423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13"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zh-CN" sz="2000" dirty="0">
                <a:latin typeface=""/>
              </a:rPr>
              <a:t>Local</a:t>
            </a:r>
            <a:r>
              <a:rPr lang="zh-CN" altLang="en-US" sz="2000" dirty="0">
                <a:latin typeface=""/>
              </a:rPr>
              <a:t> </a:t>
            </a:r>
            <a:r>
              <a:rPr lang="en-US" altLang="zh-CN" sz="2000" dirty="0">
                <a:latin typeface=""/>
              </a:rPr>
              <a:t>feature:</a:t>
            </a:r>
            <a:r>
              <a:rPr lang="zh-CN" altLang="en-US" sz="2000" dirty="0">
                <a:latin typeface=""/>
              </a:rPr>
              <a:t> </a:t>
            </a:r>
            <a:r>
              <a:rPr lang="en-US" sz="2000" b="1" dirty="0">
                <a:latin typeface=""/>
              </a:rPr>
              <a:t>Atomic Element Encoder</a:t>
            </a:r>
            <a:endParaRPr lang="en-US" sz="2000" b="1" dirty="0"/>
          </a:p>
        </p:txBody>
      </p:sp>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323528" y="2468364"/>
            <a:ext cx="1143369" cy="1045646"/>
          </a:xfrm>
          <a:prstGeom prst="rect">
            <a:avLst/>
          </a:prstGeom>
        </p:spPr>
      </p:pic>
      <p:pic>
        <p:nvPicPr>
          <p:cNvPr id="14" name="Picture 13"/>
          <p:cNvPicPr>
            <a:picLocks noChangeAspect="1"/>
          </p:cNvPicPr>
          <p:nvPr/>
        </p:nvPicPr>
        <p:blipFill>
          <a:blip r:embed="rId5">
            <a:clrChange>
              <a:clrFrom>
                <a:srgbClr val="FFFFFF"/>
              </a:clrFrom>
              <a:clrTo>
                <a:srgbClr val="FFFFFF">
                  <a:alpha val="0"/>
                </a:srgbClr>
              </a:clrTo>
            </a:clrChange>
          </a:blip>
          <a:stretch>
            <a:fillRect/>
          </a:stretch>
        </p:blipFill>
        <p:spPr>
          <a:xfrm>
            <a:off x="1682921" y="2427734"/>
            <a:ext cx="1061361" cy="1061361"/>
          </a:xfrm>
          <a:prstGeom prst="rect">
            <a:avLst/>
          </a:prstGeom>
        </p:spPr>
      </p:pic>
      <p:grpSp>
        <p:nvGrpSpPr>
          <p:cNvPr id="4" name="Group 3"/>
          <p:cNvGrpSpPr/>
          <p:nvPr/>
        </p:nvGrpSpPr>
        <p:grpSpPr>
          <a:xfrm>
            <a:off x="323528" y="2211710"/>
            <a:ext cx="2387552" cy="1512168"/>
            <a:chOff x="323528" y="2211710"/>
            <a:chExt cx="2387552" cy="1512168"/>
          </a:xfrm>
        </p:grpSpPr>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728994" y="2348168"/>
              <a:ext cx="1609822" cy="1311259"/>
            </a:xfrm>
            <a:prstGeom prst="rect">
              <a:avLst/>
            </a:prstGeom>
          </p:spPr>
        </p:pic>
        <p:sp>
          <p:nvSpPr>
            <p:cNvPr id="15" name="Rectangle 14"/>
            <p:cNvSpPr/>
            <p:nvPr/>
          </p:nvSpPr>
          <p:spPr>
            <a:xfrm>
              <a:off x="323528" y="2211710"/>
              <a:ext cx="2387552" cy="151216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Bent Arrow 1"/>
          <p:cNvSpPr/>
          <p:nvPr/>
        </p:nvSpPr>
        <p:spPr>
          <a:xfrm>
            <a:off x="2195736" y="1347614"/>
            <a:ext cx="548546" cy="576064"/>
          </a:xfrm>
          <a:prstGeom prst="ben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60917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10" name="Title 6"/>
          <p:cNvSpPr txBox="1">
            <a:spLocks/>
          </p:cNvSpPr>
          <p:nvPr/>
        </p:nvSpPr>
        <p:spPr>
          <a:xfrm>
            <a:off x="805800" y="123478"/>
            <a:ext cx="7543800" cy="6846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000" dirty="0">
                <a:latin typeface="Arial" charset="0"/>
                <a:ea typeface="Arial" charset="0"/>
                <a:cs typeface="Arial" charset="0"/>
              </a:rPr>
              <a:t>Pattern Grouping Problem</a:t>
            </a:r>
            <a:r>
              <a:rPr lang="en-US" sz="2000" b="1" dirty="0">
                <a:latin typeface="Arial" charset="0"/>
                <a:ea typeface="Arial" charset="0"/>
                <a:cs typeface="Arial" charset="0"/>
              </a:rPr>
              <a:t>: motivation</a:t>
            </a:r>
            <a:r>
              <a:rPr lang="en-US" sz="2000" b="1" dirty="0">
                <a:solidFill>
                  <a:schemeClr val="accent5"/>
                </a:solidFill>
                <a:latin typeface="Arial" charset="0"/>
                <a:ea typeface="Arial" charset="0"/>
                <a:cs typeface="Arial" charset="0"/>
              </a:rPr>
              <a:t> </a:t>
            </a:r>
          </a:p>
        </p:txBody>
      </p:sp>
      <p:grpSp>
        <p:nvGrpSpPr>
          <p:cNvPr id="23" name="Group 22"/>
          <p:cNvGrpSpPr/>
          <p:nvPr/>
        </p:nvGrpSpPr>
        <p:grpSpPr>
          <a:xfrm>
            <a:off x="3491880" y="2385416"/>
            <a:ext cx="2376264" cy="862231"/>
            <a:chOff x="3383868" y="1925543"/>
            <a:chExt cx="2376264" cy="862231"/>
          </a:xfrm>
        </p:grpSpPr>
        <p:sp>
          <p:nvSpPr>
            <p:cNvPr id="22" name="Right Arrow 21"/>
            <p:cNvSpPr/>
            <p:nvPr/>
          </p:nvSpPr>
          <p:spPr>
            <a:xfrm>
              <a:off x="4319972" y="2355726"/>
              <a:ext cx="648072" cy="43204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383868" y="1925543"/>
              <a:ext cx="2376264" cy="369332"/>
            </a:xfrm>
            <a:prstGeom prst="rect">
              <a:avLst/>
            </a:prstGeom>
            <a:noFill/>
          </p:spPr>
          <p:txBody>
            <a:bodyPr wrap="square" rtlCol="0">
              <a:spAutoFit/>
            </a:bodyPr>
            <a:lstStyle/>
            <a:p>
              <a:pPr algn="ctr"/>
              <a:r>
                <a:rPr lang="en-US" b="1" dirty="0">
                  <a:latin typeface="Arial" charset="0"/>
                  <a:ea typeface="Arial" charset="0"/>
                  <a:cs typeface="Arial" charset="0"/>
                </a:rPr>
                <a:t>Pattern Grouping </a:t>
              </a:r>
            </a:p>
          </p:txBody>
        </p:sp>
      </p:grpSp>
      <p:pic>
        <p:nvPicPr>
          <p:cNvPr id="13" name="Picture 12"/>
          <p:cNvPicPr>
            <a:picLocks noChangeAspect="1"/>
          </p:cNvPicPr>
          <p:nvPr/>
        </p:nvPicPr>
        <p:blipFill>
          <a:blip r:embed="rId3">
            <a:clrChange>
              <a:clrFrom>
                <a:srgbClr val="FFFFFF"/>
              </a:clrFrom>
              <a:clrTo>
                <a:srgbClr val="FFFFFF">
                  <a:alpha val="0"/>
                </a:srgbClr>
              </a:clrTo>
            </a:clrChange>
          </a:blip>
          <a:stretch>
            <a:fillRect/>
          </a:stretch>
        </p:blipFill>
        <p:spPr>
          <a:xfrm>
            <a:off x="70200" y="1498028"/>
            <a:ext cx="3781720" cy="2755828"/>
          </a:xfrm>
          <a:prstGeom prst="rect">
            <a:avLst/>
          </a:prstGeom>
        </p:spPr>
      </p:pic>
      <p:pic>
        <p:nvPicPr>
          <p:cNvPr id="20" name="Picture 19"/>
          <p:cNvPicPr>
            <a:picLocks noChangeAspect="1"/>
          </p:cNvPicPr>
          <p:nvPr/>
        </p:nvPicPr>
        <p:blipFill>
          <a:blip r:embed="rId4">
            <a:clrChange>
              <a:clrFrom>
                <a:srgbClr val="FFFFFF"/>
              </a:clrFrom>
              <a:clrTo>
                <a:srgbClr val="FFFFFF">
                  <a:alpha val="0"/>
                </a:srgbClr>
              </a:clrTo>
            </a:clrChange>
          </a:blip>
          <a:stretch>
            <a:fillRect/>
          </a:stretch>
        </p:blipFill>
        <p:spPr>
          <a:xfrm>
            <a:off x="5652120" y="1498028"/>
            <a:ext cx="3365964" cy="2606874"/>
          </a:xfrm>
          <a:prstGeom prst="rect">
            <a:avLst/>
          </a:prstGeom>
        </p:spPr>
      </p:pic>
    </p:spTree>
    <p:extLst>
      <p:ext uri="{BB962C8B-B14F-4D97-AF65-F5344CB8AC3E}">
        <p14:creationId xmlns:p14="http://schemas.microsoft.com/office/powerpoint/2010/main" val="124762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prstClr val="black"/>
              <a:schemeClr val="tx2">
                <a:tint val="45000"/>
                <a:satMod val="400000"/>
              </a:schemeClr>
            </a:duotone>
          </a:blip>
          <a:stretch>
            <a:fillRect/>
          </a:stretch>
        </p:blipFill>
        <p:spPr>
          <a:xfrm>
            <a:off x="2927104" y="771550"/>
            <a:ext cx="6109392" cy="1728192"/>
          </a:xfrm>
          <a:prstGeom prst="rect">
            <a:avLst/>
          </a:prstGeom>
        </p:spPr>
      </p:pic>
      <p:sp>
        <p:nvSpPr>
          <p:cNvPr id="9" name="Rectangle 8"/>
          <p:cNvSpPr/>
          <p:nvPr/>
        </p:nvSpPr>
        <p:spPr>
          <a:xfrm>
            <a:off x="1691680" y="3579863"/>
            <a:ext cx="504056" cy="423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13"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zh-CN" sz="2000" dirty="0">
                <a:latin typeface=""/>
              </a:rPr>
              <a:t>Local</a:t>
            </a:r>
            <a:r>
              <a:rPr lang="zh-CN" altLang="en-US" sz="2000" dirty="0">
                <a:latin typeface=""/>
              </a:rPr>
              <a:t> </a:t>
            </a:r>
            <a:r>
              <a:rPr lang="en-US" altLang="zh-CN" sz="2000" dirty="0">
                <a:latin typeface=""/>
              </a:rPr>
              <a:t>feature:</a:t>
            </a:r>
            <a:r>
              <a:rPr lang="zh-CN" altLang="en-US" sz="2000" dirty="0">
                <a:latin typeface=""/>
              </a:rPr>
              <a:t> </a:t>
            </a:r>
            <a:r>
              <a:rPr lang="en-US" altLang="zh-CN" sz="2000" b="1" dirty="0">
                <a:latin typeface=""/>
              </a:rPr>
              <a:t>Structure</a:t>
            </a:r>
            <a:r>
              <a:rPr lang="zh-CN" altLang="en-US" sz="2000" b="1" dirty="0">
                <a:latin typeface=""/>
              </a:rPr>
              <a:t> </a:t>
            </a:r>
            <a:r>
              <a:rPr lang="en-US" sz="2000" b="1" dirty="0">
                <a:latin typeface=""/>
              </a:rPr>
              <a:t>Encoder</a:t>
            </a:r>
            <a:endParaRPr lang="en-US" sz="2000" b="1" dirty="0"/>
          </a:p>
        </p:txBody>
      </p:sp>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728994" y="2348168"/>
            <a:ext cx="1609822" cy="1311259"/>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323528" y="2468364"/>
            <a:ext cx="1143369" cy="1045646"/>
          </a:xfrm>
          <a:prstGeom prst="rect">
            <a:avLst/>
          </a:prstGeom>
        </p:spPr>
      </p:pic>
      <p:pic>
        <p:nvPicPr>
          <p:cNvPr id="14" name="Picture 13"/>
          <p:cNvPicPr>
            <a:picLocks noChangeAspect="1"/>
          </p:cNvPicPr>
          <p:nvPr/>
        </p:nvPicPr>
        <p:blipFill>
          <a:blip r:embed="rId6">
            <a:clrChange>
              <a:clrFrom>
                <a:srgbClr val="FFFFFF"/>
              </a:clrFrom>
              <a:clrTo>
                <a:srgbClr val="FFFFFF">
                  <a:alpha val="0"/>
                </a:srgbClr>
              </a:clrTo>
            </a:clrChange>
          </a:blip>
          <a:stretch>
            <a:fillRect/>
          </a:stretch>
        </p:blipFill>
        <p:spPr>
          <a:xfrm>
            <a:off x="1682921" y="2427734"/>
            <a:ext cx="1061361" cy="1061361"/>
          </a:xfrm>
          <a:prstGeom prst="rect">
            <a:avLst/>
          </a:prstGeom>
        </p:spPr>
      </p:pic>
      <p:sp>
        <p:nvSpPr>
          <p:cNvPr id="11" name="Bent Arrow 10"/>
          <p:cNvSpPr/>
          <p:nvPr/>
        </p:nvSpPr>
        <p:spPr>
          <a:xfrm>
            <a:off x="2195736" y="1347614"/>
            <a:ext cx="548546" cy="576064"/>
          </a:xfrm>
          <a:prstGeom prst="ben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323528" y="2211710"/>
            <a:ext cx="2387552" cy="151216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195736" y="3219493"/>
            <a:ext cx="6876256" cy="1682391"/>
            <a:chOff x="2195736" y="3219493"/>
            <a:chExt cx="6876256" cy="1682391"/>
          </a:xfrm>
        </p:grpSpPr>
        <p:sp>
          <p:nvSpPr>
            <p:cNvPr id="2" name="Bent Arrow 1"/>
            <p:cNvSpPr/>
            <p:nvPr/>
          </p:nvSpPr>
          <p:spPr>
            <a:xfrm flipV="1">
              <a:off x="2195736" y="3926640"/>
              <a:ext cx="731368" cy="661334"/>
            </a:xfrm>
            <a:prstGeom prst="ben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 name="Group 4"/>
            <p:cNvGrpSpPr/>
            <p:nvPr/>
          </p:nvGrpSpPr>
          <p:grpSpPr>
            <a:xfrm>
              <a:off x="2915816" y="3219493"/>
              <a:ext cx="6156176" cy="1682391"/>
              <a:chOff x="2915816" y="3219493"/>
              <a:chExt cx="6156176" cy="1682391"/>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5816" y="3219493"/>
                <a:ext cx="6156176" cy="1656513"/>
              </a:xfrm>
              <a:prstGeom prst="rect">
                <a:avLst/>
              </a:prstGeom>
            </p:spPr>
          </p:pic>
          <p:pic>
            <p:nvPicPr>
              <p:cNvPr id="19" name="Picture 18"/>
              <p:cNvPicPr>
                <a:picLocks noChangeAspect="1"/>
              </p:cNvPicPr>
              <p:nvPr/>
            </p:nvPicPr>
            <p:blipFill>
              <a:blip r:embed="rId8">
                <a:clrChange>
                  <a:clrFrom>
                    <a:srgbClr val="FFFFFF"/>
                  </a:clrFrom>
                  <a:clrTo>
                    <a:srgbClr val="FFFFFF">
                      <a:alpha val="0"/>
                    </a:srgbClr>
                  </a:clrTo>
                </a:clrChange>
              </a:blip>
              <a:stretch>
                <a:fillRect/>
              </a:stretch>
            </p:blipFill>
            <p:spPr>
              <a:xfrm>
                <a:off x="4317497" y="4693921"/>
                <a:ext cx="1640583" cy="207963"/>
              </a:xfrm>
              <a:prstGeom prst="rect">
                <a:avLst/>
              </a:prstGeom>
            </p:spPr>
          </p:pic>
        </p:grpSp>
      </p:grpSp>
    </p:spTree>
    <p:extLst>
      <p:ext uri="{BB962C8B-B14F-4D97-AF65-F5344CB8AC3E}">
        <p14:creationId xmlns:p14="http://schemas.microsoft.com/office/powerpoint/2010/main" val="107355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prstClr val="black"/>
              <a:schemeClr val="tx2">
                <a:tint val="45000"/>
                <a:satMod val="400000"/>
              </a:schemeClr>
            </a:duotone>
          </a:blip>
          <a:stretch>
            <a:fillRect/>
          </a:stretch>
        </p:blipFill>
        <p:spPr>
          <a:xfrm>
            <a:off x="2927104" y="771550"/>
            <a:ext cx="6109392" cy="1728192"/>
          </a:xfrm>
          <a:prstGeom prst="rect">
            <a:avLst/>
          </a:prstGeom>
        </p:spPr>
      </p:pic>
      <p:sp>
        <p:nvSpPr>
          <p:cNvPr id="9" name="Rectangle 8"/>
          <p:cNvSpPr/>
          <p:nvPr/>
        </p:nvSpPr>
        <p:spPr>
          <a:xfrm>
            <a:off x="1691680" y="3579863"/>
            <a:ext cx="504056" cy="423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728994" y="2348168"/>
            <a:ext cx="1609822" cy="1311259"/>
          </a:xfrm>
          <a:prstGeom prst="rect">
            <a:avLst/>
          </a:prstGeom>
        </p:spPr>
      </p:pic>
      <p:sp>
        <p:nvSpPr>
          <p:cNvPr id="11" name="Bent Arrow 10"/>
          <p:cNvSpPr/>
          <p:nvPr/>
        </p:nvSpPr>
        <p:spPr>
          <a:xfrm>
            <a:off x="2195736" y="1347614"/>
            <a:ext cx="548546" cy="576064"/>
          </a:xfrm>
          <a:prstGeom prst="ben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Bent Arrow 1"/>
          <p:cNvSpPr/>
          <p:nvPr/>
        </p:nvSpPr>
        <p:spPr>
          <a:xfrm flipV="1">
            <a:off x="2195736" y="3926640"/>
            <a:ext cx="731368" cy="661334"/>
          </a:xfrm>
          <a:prstGeom prst="ben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323528" y="2211710"/>
            <a:ext cx="2387552" cy="151216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915816" y="3219493"/>
            <a:ext cx="6156176" cy="1682391"/>
            <a:chOff x="2915816" y="3219493"/>
            <a:chExt cx="6156176" cy="1682391"/>
          </a:xfrm>
        </p:grpSpPr>
        <p:pic>
          <p:nvPicPr>
            <p:cNvPr id="12" name="Picture 11"/>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915816" y="3219493"/>
              <a:ext cx="6156176" cy="1656513"/>
            </a:xfrm>
            <a:prstGeom prst="rect">
              <a:avLst/>
            </a:prstGeom>
          </p:spPr>
        </p:pic>
        <p:pic>
          <p:nvPicPr>
            <p:cNvPr id="17" name="Picture 16"/>
            <p:cNvPicPr>
              <a:picLocks noChangeAspect="1"/>
            </p:cNvPicPr>
            <p:nvPr/>
          </p:nvPicPr>
          <p:blipFill>
            <a:blip r:embed="rId6">
              <a:clrChange>
                <a:clrFrom>
                  <a:srgbClr val="FFFFFF"/>
                </a:clrFrom>
                <a:clrTo>
                  <a:srgbClr val="FFFFFF">
                    <a:alpha val="0"/>
                  </a:srgbClr>
                </a:clrTo>
              </a:clrChange>
            </a:blip>
            <a:stretch>
              <a:fillRect/>
            </a:stretch>
          </p:blipFill>
          <p:spPr>
            <a:xfrm>
              <a:off x="4317497" y="4693921"/>
              <a:ext cx="1640583" cy="207963"/>
            </a:xfrm>
            <a:prstGeom prst="rect">
              <a:avLst/>
            </a:prstGeom>
          </p:spPr>
        </p:pic>
      </p:grpSp>
      <p:sp>
        <p:nvSpPr>
          <p:cNvPr id="7" name="Rectangle 6"/>
          <p:cNvSpPr/>
          <p:nvPr/>
        </p:nvSpPr>
        <p:spPr>
          <a:xfrm>
            <a:off x="728994" y="2340611"/>
            <a:ext cx="1609822" cy="131125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zh-CN" sz="2000" dirty="0">
                <a:latin typeface=""/>
              </a:rPr>
              <a:t>Global feature:</a:t>
            </a:r>
            <a:r>
              <a:rPr lang="zh-CN" altLang="en-US" sz="2000" dirty="0">
                <a:latin typeface=""/>
              </a:rPr>
              <a:t> </a:t>
            </a:r>
            <a:r>
              <a:rPr lang="en-US" altLang="zh-CN" sz="2000" b="1" dirty="0">
                <a:latin typeface=""/>
              </a:rPr>
              <a:t>Structure </a:t>
            </a:r>
            <a:r>
              <a:rPr lang="en-US" sz="2000" b="1" dirty="0">
                <a:latin typeface=""/>
              </a:rPr>
              <a:t>Encoder</a:t>
            </a:r>
            <a:endParaRPr lang="en-US" sz="2000" b="1" dirty="0"/>
          </a:p>
        </p:txBody>
      </p:sp>
    </p:spTree>
    <p:extLst>
      <p:ext uri="{BB962C8B-B14F-4D97-AF65-F5344CB8AC3E}">
        <p14:creationId xmlns:p14="http://schemas.microsoft.com/office/powerpoint/2010/main" val="182793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451225" y="924280"/>
            <a:ext cx="1854832" cy="864097"/>
            <a:chOff x="2135662" y="1753692"/>
            <a:chExt cx="1854832" cy="864096"/>
          </a:xfrm>
        </p:grpSpPr>
        <p:sp>
          <p:nvSpPr>
            <p:cNvPr id="8" name="Rounded Rectangle 7"/>
            <p:cNvSpPr/>
            <p:nvPr/>
          </p:nvSpPr>
          <p:spPr>
            <a:xfrm>
              <a:off x="2135662" y="1753692"/>
              <a:ext cx="1800200" cy="864096"/>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7" name="TextBox 16"/>
            <p:cNvSpPr txBox="1"/>
            <p:nvPr/>
          </p:nvSpPr>
          <p:spPr>
            <a:xfrm>
              <a:off x="2151529" y="1928939"/>
              <a:ext cx="1838965" cy="646330"/>
            </a:xfrm>
            <a:prstGeom prst="rect">
              <a:avLst/>
            </a:prstGeom>
            <a:noFill/>
          </p:spPr>
          <p:txBody>
            <a:bodyPr wrap="none" rtlCol="0">
              <a:spAutoFit/>
            </a:bodyPr>
            <a:lstStyle/>
            <a:p>
              <a:pPr algn="ctr"/>
              <a:r>
                <a:rPr lang="en-US" dirty="0">
                  <a:latin typeface="Arial" charset="0"/>
                  <a:ea typeface="Arial" charset="0"/>
                  <a:cs typeface="Arial" charset="0"/>
                </a:rPr>
                <a:t>Atomic element </a:t>
              </a:r>
            </a:p>
            <a:p>
              <a:pPr algn="ctr"/>
              <a:r>
                <a:rPr lang="en-US" dirty="0">
                  <a:latin typeface="Arial" charset="0"/>
                  <a:ea typeface="Arial" charset="0"/>
                  <a:cs typeface="Arial" charset="0"/>
                </a:rPr>
                <a:t>Encoder</a:t>
              </a:r>
            </a:p>
          </p:txBody>
        </p:sp>
      </p:grpSp>
      <p:grpSp>
        <p:nvGrpSpPr>
          <p:cNvPr id="41" name="Group 40"/>
          <p:cNvGrpSpPr/>
          <p:nvPr/>
        </p:nvGrpSpPr>
        <p:grpSpPr>
          <a:xfrm>
            <a:off x="3505856" y="2408610"/>
            <a:ext cx="1800200" cy="864096"/>
            <a:chOff x="2123728" y="3265860"/>
            <a:chExt cx="1800200" cy="864096"/>
          </a:xfrm>
        </p:grpSpPr>
        <p:sp>
          <p:nvSpPr>
            <p:cNvPr id="14" name="Rounded Rectangle 13"/>
            <p:cNvSpPr/>
            <p:nvPr/>
          </p:nvSpPr>
          <p:spPr>
            <a:xfrm>
              <a:off x="2123728" y="3265860"/>
              <a:ext cx="1800200" cy="864096"/>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8" name="TextBox 17"/>
            <p:cNvSpPr txBox="1"/>
            <p:nvPr/>
          </p:nvSpPr>
          <p:spPr>
            <a:xfrm>
              <a:off x="2431358" y="3374741"/>
              <a:ext cx="1184940" cy="646331"/>
            </a:xfrm>
            <a:prstGeom prst="rect">
              <a:avLst/>
            </a:prstGeom>
            <a:noFill/>
          </p:spPr>
          <p:txBody>
            <a:bodyPr wrap="none" rtlCol="0">
              <a:spAutoFit/>
            </a:bodyPr>
            <a:lstStyle/>
            <a:p>
              <a:pPr algn="ctr"/>
              <a:r>
                <a:rPr lang="en-US" dirty="0">
                  <a:latin typeface="Arial" charset="0"/>
                  <a:ea typeface="Arial" charset="0"/>
                  <a:cs typeface="Arial" charset="0"/>
                </a:rPr>
                <a:t>Structure </a:t>
              </a:r>
            </a:p>
            <a:p>
              <a:pPr algn="ctr"/>
              <a:r>
                <a:rPr lang="en-US" dirty="0">
                  <a:latin typeface="Arial" charset="0"/>
                  <a:ea typeface="Arial" charset="0"/>
                  <a:cs typeface="Arial" charset="0"/>
                </a:rPr>
                <a:t>Encoder</a:t>
              </a:r>
            </a:p>
          </p:txBody>
        </p:sp>
      </p:grpSp>
      <p:grpSp>
        <p:nvGrpSpPr>
          <p:cNvPr id="42" name="Group 41"/>
          <p:cNvGrpSpPr/>
          <p:nvPr/>
        </p:nvGrpSpPr>
        <p:grpSpPr>
          <a:xfrm>
            <a:off x="3505856" y="3890331"/>
            <a:ext cx="1800200" cy="864096"/>
            <a:chOff x="2123728" y="4747581"/>
            <a:chExt cx="1800200" cy="864096"/>
          </a:xfrm>
        </p:grpSpPr>
        <p:sp>
          <p:nvSpPr>
            <p:cNvPr id="15" name="Rounded Rectangle 14"/>
            <p:cNvSpPr/>
            <p:nvPr/>
          </p:nvSpPr>
          <p:spPr>
            <a:xfrm>
              <a:off x="2123728" y="4747581"/>
              <a:ext cx="1800200" cy="864096"/>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9" name="TextBox 18"/>
            <p:cNvSpPr txBox="1"/>
            <p:nvPr/>
          </p:nvSpPr>
          <p:spPr>
            <a:xfrm>
              <a:off x="2129993" y="4982892"/>
              <a:ext cx="1787669" cy="369332"/>
            </a:xfrm>
            <a:prstGeom prst="rect">
              <a:avLst/>
            </a:prstGeom>
            <a:noFill/>
          </p:spPr>
          <p:txBody>
            <a:bodyPr wrap="none" rtlCol="0">
              <a:spAutoFit/>
            </a:bodyPr>
            <a:lstStyle/>
            <a:p>
              <a:pPr algn="ctr"/>
              <a:r>
                <a:rPr lang="en-US" dirty="0">
                  <a:latin typeface="Arial" charset="0"/>
                  <a:ea typeface="Arial" charset="0"/>
                  <a:cs typeface="Arial" charset="0"/>
                </a:rPr>
                <a:t>Location &amp; Size</a:t>
              </a:r>
            </a:p>
          </p:txBody>
        </p:sp>
      </p:grpSp>
      <p:cxnSp>
        <p:nvCxnSpPr>
          <p:cNvPr id="23" name="Elbow Connector 22"/>
          <p:cNvCxnSpPr/>
          <p:nvPr/>
        </p:nvCxnSpPr>
        <p:spPr>
          <a:xfrm>
            <a:off x="5245160" y="1419623"/>
            <a:ext cx="1014379" cy="700956"/>
          </a:xfrm>
          <a:prstGeom prst="bentConnector3">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14" idx="3"/>
          </p:cNvCxnSpPr>
          <p:nvPr/>
        </p:nvCxnSpPr>
        <p:spPr>
          <a:xfrm flipV="1">
            <a:off x="5306057" y="2840656"/>
            <a:ext cx="925005" cy="3"/>
          </a:xfrm>
          <a:prstGeom prst="bentConnector3">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15" idx="3"/>
          </p:cNvCxnSpPr>
          <p:nvPr/>
        </p:nvCxnSpPr>
        <p:spPr>
          <a:xfrm flipV="1">
            <a:off x="5306057" y="3488731"/>
            <a:ext cx="925005" cy="833648"/>
          </a:xfrm>
          <a:prstGeom prst="bentConnector3">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3"/>
          <a:stretch>
            <a:fillRect/>
          </a:stretch>
        </p:blipFill>
        <p:spPr>
          <a:xfrm>
            <a:off x="6757020" y="992629"/>
            <a:ext cx="711200" cy="3657600"/>
          </a:xfrm>
          <a:prstGeom prst="rect">
            <a:avLst/>
          </a:prstGeom>
        </p:spPr>
      </p:pic>
      <p:pic>
        <p:nvPicPr>
          <p:cNvPr id="37" name="Picture 36"/>
          <p:cNvPicPr>
            <a:picLocks noChangeAspect="1"/>
          </p:cNvPicPr>
          <p:nvPr/>
        </p:nvPicPr>
        <p:blipFill>
          <a:blip r:embed="rId4"/>
          <a:stretch>
            <a:fillRect/>
          </a:stretch>
        </p:blipFill>
        <p:spPr>
          <a:xfrm>
            <a:off x="7765133" y="1874304"/>
            <a:ext cx="444500" cy="1765300"/>
          </a:xfrm>
          <a:prstGeom prst="rect">
            <a:avLst/>
          </a:prstGeom>
        </p:spPr>
      </p:pic>
      <p:pic>
        <p:nvPicPr>
          <p:cNvPr id="38" name="Picture 37"/>
          <p:cNvPicPr>
            <a:picLocks noChangeAspect="1"/>
          </p:cNvPicPr>
          <p:nvPr/>
        </p:nvPicPr>
        <p:blipFill>
          <a:blip r:embed="rId5"/>
          <a:stretch>
            <a:fillRect/>
          </a:stretch>
        </p:blipFill>
        <p:spPr>
          <a:xfrm>
            <a:off x="6244456" y="1993950"/>
            <a:ext cx="381000" cy="1549400"/>
          </a:xfrm>
          <a:prstGeom prst="rect">
            <a:avLst/>
          </a:prstGeom>
        </p:spPr>
      </p:pic>
      <p:sp>
        <p:nvSpPr>
          <p:cNvPr id="39" name="Right Brace 38"/>
          <p:cNvSpPr/>
          <p:nvPr/>
        </p:nvSpPr>
        <p:spPr>
          <a:xfrm>
            <a:off x="7468222" y="1718020"/>
            <a:ext cx="260795" cy="2077867"/>
          </a:xfrm>
          <a:prstGeom prst="rightBrace">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3" name="Picture 42"/>
          <p:cNvPicPr>
            <a:picLocks noChangeAspect="1"/>
          </p:cNvPicPr>
          <p:nvPr/>
        </p:nvPicPr>
        <p:blipFill>
          <a:blip r:embed="rId6"/>
          <a:stretch>
            <a:fillRect/>
          </a:stretch>
        </p:blipFill>
        <p:spPr>
          <a:xfrm>
            <a:off x="611560" y="2104057"/>
            <a:ext cx="1549400" cy="1473200"/>
          </a:xfrm>
          <a:prstGeom prst="rect">
            <a:avLst/>
          </a:prstGeom>
        </p:spPr>
      </p:pic>
      <p:cxnSp>
        <p:nvCxnSpPr>
          <p:cNvPr id="45" name="Elbow Connector 44"/>
          <p:cNvCxnSpPr>
            <a:endCxn id="17" idx="1"/>
          </p:cNvCxnSpPr>
          <p:nvPr/>
        </p:nvCxnSpPr>
        <p:spPr>
          <a:xfrm flipV="1">
            <a:off x="2094776" y="1422692"/>
            <a:ext cx="1372317" cy="1094804"/>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p:cNvCxnSpPr/>
          <p:nvPr/>
        </p:nvCxnSpPr>
        <p:spPr>
          <a:xfrm>
            <a:off x="2088952" y="2840656"/>
            <a:ext cx="1344896" cy="3"/>
          </a:xfrm>
          <a:prstGeom prst="bentConnector3">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p:cNvCxnSpPr>
            <a:endCxn id="15" idx="1"/>
          </p:cNvCxnSpPr>
          <p:nvPr/>
        </p:nvCxnSpPr>
        <p:spPr>
          <a:xfrm>
            <a:off x="2107926" y="3272708"/>
            <a:ext cx="1397931" cy="1049673"/>
          </a:xfrm>
          <a:prstGeom prst="bentConnector3">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7020272" y="2634466"/>
            <a:ext cx="507016" cy="369332"/>
          </a:xfrm>
          <a:prstGeom prst="rect">
            <a:avLst/>
          </a:prstGeom>
          <a:noFill/>
        </p:spPr>
        <p:txBody>
          <a:bodyPr wrap="square" rtlCol="0">
            <a:spAutoFit/>
          </a:bodyPr>
          <a:lstStyle/>
          <a:p>
            <a:r>
              <a:rPr lang="en-US" b="1" dirty="0">
                <a:latin typeface="Arial" charset="0"/>
                <a:ea typeface="Arial" charset="0"/>
                <a:cs typeface="Arial" charset="0"/>
              </a:rPr>
              <a:t>45</a:t>
            </a:r>
          </a:p>
        </p:txBody>
      </p:sp>
      <p:sp>
        <p:nvSpPr>
          <p:cNvPr id="52" name="TextBox 51"/>
          <p:cNvSpPr txBox="1"/>
          <p:nvPr/>
        </p:nvSpPr>
        <p:spPr>
          <a:xfrm>
            <a:off x="7056840" y="4385096"/>
            <a:ext cx="507016" cy="369332"/>
          </a:xfrm>
          <a:prstGeom prst="rect">
            <a:avLst/>
          </a:prstGeom>
          <a:noFill/>
        </p:spPr>
        <p:txBody>
          <a:bodyPr wrap="square" rtlCol="0">
            <a:spAutoFit/>
          </a:bodyPr>
          <a:lstStyle/>
          <a:p>
            <a:r>
              <a:rPr lang="en-US" b="1" dirty="0">
                <a:latin typeface="Arial" charset="0"/>
                <a:ea typeface="Arial" charset="0"/>
                <a:cs typeface="Arial" charset="0"/>
              </a:rPr>
              <a:t>45</a:t>
            </a:r>
          </a:p>
        </p:txBody>
      </p:sp>
      <p:cxnSp>
        <p:nvCxnSpPr>
          <p:cNvPr id="26" name="Straight Connector 25"/>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3" name="Rectangle 2"/>
          <p:cNvSpPr/>
          <p:nvPr/>
        </p:nvSpPr>
        <p:spPr>
          <a:xfrm>
            <a:off x="378970" y="3676048"/>
            <a:ext cx="1731364" cy="646331"/>
          </a:xfrm>
          <a:prstGeom prst="rect">
            <a:avLst/>
          </a:prstGeom>
        </p:spPr>
        <p:txBody>
          <a:bodyPr wrap="square">
            <a:spAutoFit/>
          </a:bodyPr>
          <a:lstStyle/>
          <a:p>
            <a:pPr algn="ctr"/>
            <a:r>
              <a:rPr lang="en-US" b="1" dirty="0">
                <a:latin typeface=""/>
              </a:rPr>
              <a:t>8M </a:t>
            </a:r>
          </a:p>
          <a:p>
            <a:pPr algn="ctr"/>
            <a:r>
              <a:rPr lang="en-US" b="1" dirty="0">
                <a:latin typeface=""/>
              </a:rPr>
              <a:t>training pairs</a:t>
            </a:r>
            <a:endParaRPr lang="en-US" b="1" dirty="0"/>
          </a:p>
        </p:txBody>
      </p:sp>
      <p:sp>
        <p:nvSpPr>
          <p:cNvPr id="4" name="Rectangle 3"/>
          <p:cNvSpPr/>
          <p:nvPr/>
        </p:nvSpPr>
        <p:spPr>
          <a:xfrm>
            <a:off x="467544" y="843558"/>
            <a:ext cx="8243688" cy="4023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b="1" dirty="0">
                <a:latin typeface="Arial" charset="0"/>
                <a:ea typeface="Arial" charset="0"/>
                <a:cs typeface="Arial" charset="0"/>
              </a:rPr>
              <a:t>Network Architecture</a:t>
            </a:r>
          </a:p>
        </p:txBody>
      </p:sp>
    </p:spTree>
    <p:extLst>
      <p:ext uri="{BB962C8B-B14F-4D97-AF65-F5344CB8AC3E}">
        <p14:creationId xmlns:p14="http://schemas.microsoft.com/office/powerpoint/2010/main" val="50943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0"/>
                                        <p:tgtEl>
                                          <p:spTgt spid="4"/>
                                        </p:tgtEl>
                                      </p:cBhvr>
                                    </p:animEffect>
                                    <p:set>
                                      <p:cBhvr>
                                        <p:cTn id="7" dur="1" fill="hold">
                                          <p:stCondLst>
                                            <p:cond delay="4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3451225" y="924280"/>
            <a:ext cx="1854832" cy="864097"/>
            <a:chOff x="2135662" y="1753692"/>
            <a:chExt cx="1854832" cy="864096"/>
          </a:xfrm>
        </p:grpSpPr>
        <p:sp>
          <p:nvSpPr>
            <p:cNvPr id="8" name="Rounded Rectangle 7"/>
            <p:cNvSpPr/>
            <p:nvPr/>
          </p:nvSpPr>
          <p:spPr>
            <a:xfrm>
              <a:off x="2135662" y="1753692"/>
              <a:ext cx="1800200" cy="864096"/>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7" name="TextBox 16"/>
            <p:cNvSpPr txBox="1"/>
            <p:nvPr/>
          </p:nvSpPr>
          <p:spPr>
            <a:xfrm>
              <a:off x="2151529" y="1928939"/>
              <a:ext cx="1838965" cy="646330"/>
            </a:xfrm>
            <a:prstGeom prst="rect">
              <a:avLst/>
            </a:prstGeom>
            <a:noFill/>
          </p:spPr>
          <p:txBody>
            <a:bodyPr wrap="none" rtlCol="0">
              <a:spAutoFit/>
            </a:bodyPr>
            <a:lstStyle/>
            <a:p>
              <a:pPr algn="ctr"/>
              <a:r>
                <a:rPr lang="en-US" dirty="0">
                  <a:latin typeface="Arial" charset="0"/>
                  <a:ea typeface="Arial" charset="0"/>
                  <a:cs typeface="Arial" charset="0"/>
                </a:rPr>
                <a:t>Atomic element </a:t>
              </a:r>
            </a:p>
            <a:p>
              <a:pPr algn="ctr"/>
              <a:r>
                <a:rPr lang="en-US" dirty="0">
                  <a:latin typeface="Arial" charset="0"/>
                  <a:ea typeface="Arial" charset="0"/>
                  <a:cs typeface="Arial" charset="0"/>
                </a:rPr>
                <a:t>Encoder</a:t>
              </a:r>
            </a:p>
          </p:txBody>
        </p:sp>
      </p:grpSp>
      <p:grpSp>
        <p:nvGrpSpPr>
          <p:cNvPr id="41" name="Group 40"/>
          <p:cNvGrpSpPr/>
          <p:nvPr/>
        </p:nvGrpSpPr>
        <p:grpSpPr>
          <a:xfrm>
            <a:off x="3505856" y="2408610"/>
            <a:ext cx="1800200" cy="864096"/>
            <a:chOff x="2123728" y="3265860"/>
            <a:chExt cx="1800200" cy="864096"/>
          </a:xfrm>
        </p:grpSpPr>
        <p:sp>
          <p:nvSpPr>
            <p:cNvPr id="14" name="Rounded Rectangle 13"/>
            <p:cNvSpPr/>
            <p:nvPr/>
          </p:nvSpPr>
          <p:spPr>
            <a:xfrm>
              <a:off x="2123728" y="3265860"/>
              <a:ext cx="1800200" cy="864096"/>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8" name="TextBox 17"/>
            <p:cNvSpPr txBox="1"/>
            <p:nvPr/>
          </p:nvSpPr>
          <p:spPr>
            <a:xfrm>
              <a:off x="2431358" y="3374741"/>
              <a:ext cx="1184940" cy="646331"/>
            </a:xfrm>
            <a:prstGeom prst="rect">
              <a:avLst/>
            </a:prstGeom>
            <a:noFill/>
          </p:spPr>
          <p:txBody>
            <a:bodyPr wrap="none" rtlCol="0">
              <a:spAutoFit/>
            </a:bodyPr>
            <a:lstStyle/>
            <a:p>
              <a:pPr algn="ctr"/>
              <a:r>
                <a:rPr lang="en-US" dirty="0">
                  <a:latin typeface="Arial" charset="0"/>
                  <a:ea typeface="Arial" charset="0"/>
                  <a:cs typeface="Arial" charset="0"/>
                </a:rPr>
                <a:t>Structure </a:t>
              </a:r>
            </a:p>
            <a:p>
              <a:pPr algn="ctr"/>
              <a:r>
                <a:rPr lang="en-US" dirty="0">
                  <a:latin typeface="Arial" charset="0"/>
                  <a:ea typeface="Arial" charset="0"/>
                  <a:cs typeface="Arial" charset="0"/>
                </a:rPr>
                <a:t>Encoder</a:t>
              </a:r>
            </a:p>
          </p:txBody>
        </p:sp>
      </p:grpSp>
      <p:grpSp>
        <p:nvGrpSpPr>
          <p:cNvPr id="42" name="Group 41"/>
          <p:cNvGrpSpPr/>
          <p:nvPr/>
        </p:nvGrpSpPr>
        <p:grpSpPr>
          <a:xfrm>
            <a:off x="3505856" y="3890331"/>
            <a:ext cx="1800200" cy="864096"/>
            <a:chOff x="2123728" y="4747581"/>
            <a:chExt cx="1800200" cy="864096"/>
          </a:xfrm>
        </p:grpSpPr>
        <p:sp>
          <p:nvSpPr>
            <p:cNvPr id="15" name="Rounded Rectangle 14"/>
            <p:cNvSpPr/>
            <p:nvPr/>
          </p:nvSpPr>
          <p:spPr>
            <a:xfrm>
              <a:off x="2123728" y="4747581"/>
              <a:ext cx="1800200" cy="864096"/>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charset="0"/>
                <a:ea typeface="Arial" charset="0"/>
                <a:cs typeface="Arial" charset="0"/>
              </a:endParaRPr>
            </a:p>
          </p:txBody>
        </p:sp>
        <p:sp>
          <p:nvSpPr>
            <p:cNvPr id="19" name="TextBox 18"/>
            <p:cNvSpPr txBox="1"/>
            <p:nvPr/>
          </p:nvSpPr>
          <p:spPr>
            <a:xfrm>
              <a:off x="2129993" y="4982892"/>
              <a:ext cx="1787669" cy="369332"/>
            </a:xfrm>
            <a:prstGeom prst="rect">
              <a:avLst/>
            </a:prstGeom>
            <a:noFill/>
          </p:spPr>
          <p:txBody>
            <a:bodyPr wrap="none" rtlCol="0">
              <a:spAutoFit/>
            </a:bodyPr>
            <a:lstStyle/>
            <a:p>
              <a:pPr algn="ctr"/>
              <a:r>
                <a:rPr lang="en-US" dirty="0">
                  <a:latin typeface="Arial" charset="0"/>
                  <a:ea typeface="Arial" charset="0"/>
                  <a:cs typeface="Arial" charset="0"/>
                </a:rPr>
                <a:t>Location &amp; Size</a:t>
              </a:r>
            </a:p>
          </p:txBody>
        </p:sp>
      </p:grpSp>
      <p:cxnSp>
        <p:nvCxnSpPr>
          <p:cNvPr id="23" name="Elbow Connector 22"/>
          <p:cNvCxnSpPr/>
          <p:nvPr/>
        </p:nvCxnSpPr>
        <p:spPr>
          <a:xfrm>
            <a:off x="5245160" y="1419623"/>
            <a:ext cx="1014379" cy="700956"/>
          </a:xfrm>
          <a:prstGeom prst="bentConnector3">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14" idx="3"/>
          </p:cNvCxnSpPr>
          <p:nvPr/>
        </p:nvCxnSpPr>
        <p:spPr>
          <a:xfrm flipV="1">
            <a:off x="5306057" y="2840656"/>
            <a:ext cx="925005" cy="3"/>
          </a:xfrm>
          <a:prstGeom prst="bentConnector3">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15" idx="3"/>
          </p:cNvCxnSpPr>
          <p:nvPr/>
        </p:nvCxnSpPr>
        <p:spPr>
          <a:xfrm flipV="1">
            <a:off x="5306057" y="3488731"/>
            <a:ext cx="925005" cy="833648"/>
          </a:xfrm>
          <a:prstGeom prst="bentConnector3">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3"/>
          <a:stretch>
            <a:fillRect/>
          </a:stretch>
        </p:blipFill>
        <p:spPr>
          <a:xfrm>
            <a:off x="6757020" y="992629"/>
            <a:ext cx="711200" cy="3657600"/>
          </a:xfrm>
          <a:prstGeom prst="rect">
            <a:avLst/>
          </a:prstGeom>
        </p:spPr>
      </p:pic>
      <p:pic>
        <p:nvPicPr>
          <p:cNvPr id="37" name="Picture 36"/>
          <p:cNvPicPr>
            <a:picLocks noChangeAspect="1"/>
          </p:cNvPicPr>
          <p:nvPr/>
        </p:nvPicPr>
        <p:blipFill>
          <a:blip r:embed="rId4"/>
          <a:stretch>
            <a:fillRect/>
          </a:stretch>
        </p:blipFill>
        <p:spPr>
          <a:xfrm>
            <a:off x="7765133" y="1874304"/>
            <a:ext cx="444500" cy="1765300"/>
          </a:xfrm>
          <a:prstGeom prst="rect">
            <a:avLst/>
          </a:prstGeom>
        </p:spPr>
      </p:pic>
      <p:pic>
        <p:nvPicPr>
          <p:cNvPr id="38" name="Picture 37"/>
          <p:cNvPicPr>
            <a:picLocks noChangeAspect="1"/>
          </p:cNvPicPr>
          <p:nvPr/>
        </p:nvPicPr>
        <p:blipFill>
          <a:blip r:embed="rId5"/>
          <a:stretch>
            <a:fillRect/>
          </a:stretch>
        </p:blipFill>
        <p:spPr>
          <a:xfrm>
            <a:off x="6244456" y="1993950"/>
            <a:ext cx="381000" cy="1549400"/>
          </a:xfrm>
          <a:prstGeom prst="rect">
            <a:avLst/>
          </a:prstGeom>
        </p:spPr>
      </p:pic>
      <p:sp>
        <p:nvSpPr>
          <p:cNvPr id="39" name="Right Brace 38"/>
          <p:cNvSpPr/>
          <p:nvPr/>
        </p:nvSpPr>
        <p:spPr>
          <a:xfrm>
            <a:off x="7468222" y="1718020"/>
            <a:ext cx="260795" cy="2077867"/>
          </a:xfrm>
          <a:prstGeom prst="rightBrace">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3" name="Picture 42"/>
          <p:cNvPicPr>
            <a:picLocks noChangeAspect="1"/>
          </p:cNvPicPr>
          <p:nvPr/>
        </p:nvPicPr>
        <p:blipFill>
          <a:blip r:embed="rId6"/>
          <a:stretch>
            <a:fillRect/>
          </a:stretch>
        </p:blipFill>
        <p:spPr>
          <a:xfrm>
            <a:off x="611560" y="2104057"/>
            <a:ext cx="1549400" cy="1473200"/>
          </a:xfrm>
          <a:prstGeom prst="rect">
            <a:avLst/>
          </a:prstGeom>
        </p:spPr>
      </p:pic>
      <p:cxnSp>
        <p:nvCxnSpPr>
          <p:cNvPr id="45" name="Elbow Connector 44"/>
          <p:cNvCxnSpPr>
            <a:endCxn id="17" idx="1"/>
          </p:cNvCxnSpPr>
          <p:nvPr/>
        </p:nvCxnSpPr>
        <p:spPr>
          <a:xfrm flipV="1">
            <a:off x="2094776" y="1422692"/>
            <a:ext cx="1372317" cy="1094804"/>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p:cNvCxnSpPr/>
          <p:nvPr/>
        </p:nvCxnSpPr>
        <p:spPr>
          <a:xfrm>
            <a:off x="2088952" y="2840656"/>
            <a:ext cx="1344896" cy="3"/>
          </a:xfrm>
          <a:prstGeom prst="bentConnector3">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Elbow Connector 49"/>
          <p:cNvCxnSpPr>
            <a:endCxn id="15" idx="1"/>
          </p:cNvCxnSpPr>
          <p:nvPr/>
        </p:nvCxnSpPr>
        <p:spPr>
          <a:xfrm>
            <a:off x="2107926" y="3272708"/>
            <a:ext cx="1397931" cy="1049673"/>
          </a:xfrm>
          <a:prstGeom prst="bentConnector3">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7020272" y="2634466"/>
            <a:ext cx="507016" cy="369332"/>
          </a:xfrm>
          <a:prstGeom prst="rect">
            <a:avLst/>
          </a:prstGeom>
          <a:noFill/>
        </p:spPr>
        <p:txBody>
          <a:bodyPr wrap="square" rtlCol="0">
            <a:spAutoFit/>
          </a:bodyPr>
          <a:lstStyle/>
          <a:p>
            <a:r>
              <a:rPr lang="en-US" b="1" dirty="0">
                <a:latin typeface="Arial" charset="0"/>
                <a:ea typeface="Arial" charset="0"/>
                <a:cs typeface="Arial" charset="0"/>
              </a:rPr>
              <a:t>45</a:t>
            </a:r>
          </a:p>
        </p:txBody>
      </p:sp>
      <p:sp>
        <p:nvSpPr>
          <p:cNvPr id="52" name="TextBox 51"/>
          <p:cNvSpPr txBox="1"/>
          <p:nvPr/>
        </p:nvSpPr>
        <p:spPr>
          <a:xfrm>
            <a:off x="7056840" y="4385096"/>
            <a:ext cx="507016" cy="369332"/>
          </a:xfrm>
          <a:prstGeom prst="rect">
            <a:avLst/>
          </a:prstGeom>
          <a:noFill/>
        </p:spPr>
        <p:txBody>
          <a:bodyPr wrap="square" rtlCol="0">
            <a:spAutoFit/>
          </a:bodyPr>
          <a:lstStyle/>
          <a:p>
            <a:r>
              <a:rPr lang="en-US" b="1" dirty="0">
                <a:latin typeface="Arial" charset="0"/>
                <a:ea typeface="Arial" charset="0"/>
                <a:cs typeface="Arial" charset="0"/>
              </a:rPr>
              <a:t>45</a:t>
            </a:r>
          </a:p>
        </p:txBody>
      </p:sp>
      <p:cxnSp>
        <p:nvCxnSpPr>
          <p:cNvPr id="26" name="Straight Connector 25"/>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28"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b="1" dirty="0">
                <a:latin typeface="Arial" charset="0"/>
                <a:ea typeface="Arial" charset="0"/>
                <a:cs typeface="Arial" charset="0"/>
              </a:rPr>
              <a:t>Network Architecture</a:t>
            </a:r>
          </a:p>
        </p:txBody>
      </p:sp>
      <p:sp>
        <p:nvSpPr>
          <p:cNvPr id="30" name="Rectangle 29"/>
          <p:cNvSpPr/>
          <p:nvPr/>
        </p:nvSpPr>
        <p:spPr>
          <a:xfrm>
            <a:off x="378970" y="3676048"/>
            <a:ext cx="1731364" cy="646331"/>
          </a:xfrm>
          <a:prstGeom prst="rect">
            <a:avLst/>
          </a:prstGeom>
        </p:spPr>
        <p:txBody>
          <a:bodyPr wrap="square">
            <a:spAutoFit/>
          </a:bodyPr>
          <a:lstStyle/>
          <a:p>
            <a:pPr algn="ctr"/>
            <a:r>
              <a:rPr lang="en-US" b="1" dirty="0">
                <a:latin typeface=""/>
              </a:rPr>
              <a:t>8M </a:t>
            </a:r>
          </a:p>
          <a:p>
            <a:pPr algn="ctr"/>
            <a:r>
              <a:rPr lang="en-US" b="1" dirty="0">
                <a:latin typeface=""/>
              </a:rPr>
              <a:t>training pairs</a:t>
            </a:r>
            <a:endParaRPr lang="en-US" b="1" dirty="0"/>
          </a:p>
        </p:txBody>
      </p:sp>
    </p:spTree>
    <p:extLst>
      <p:ext uri="{BB962C8B-B14F-4D97-AF65-F5344CB8AC3E}">
        <p14:creationId xmlns:p14="http://schemas.microsoft.com/office/powerpoint/2010/main" val="1923515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9"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b="1" dirty="0">
                <a:latin typeface="Arial" charset="0"/>
                <a:ea typeface="Arial" charset="0"/>
                <a:cs typeface="Arial" charset="0"/>
              </a:rPr>
              <a:t>Data Collection: </a:t>
            </a:r>
            <a:r>
              <a:rPr lang="en-US" sz="2000" dirty="0">
                <a:latin typeface="Arial" charset="0"/>
                <a:ea typeface="Arial" charset="0"/>
                <a:cs typeface="Arial" charset="0"/>
              </a:rPr>
              <a:t>Lack of suitable patterns on the web</a:t>
            </a:r>
            <a:r>
              <a:rPr lang="en-US" sz="2000" b="1" dirty="0">
                <a:latin typeface="Arial" charset="0"/>
                <a:ea typeface="Arial" charset="0"/>
                <a:cs typeface="Arial" charset="0"/>
              </a:rPr>
              <a:t>  </a:t>
            </a:r>
          </a:p>
        </p:txBody>
      </p:sp>
      <p:pic>
        <p:nvPicPr>
          <p:cNvPr id="4" name="Picture 3"/>
          <p:cNvPicPr>
            <a:picLocks noChangeAspect="1"/>
          </p:cNvPicPr>
          <p:nvPr/>
        </p:nvPicPr>
        <p:blipFill>
          <a:blip r:embed="rId3"/>
          <a:stretch>
            <a:fillRect/>
          </a:stretch>
        </p:blipFill>
        <p:spPr>
          <a:xfrm rot="16200000">
            <a:off x="18246" y="1162141"/>
            <a:ext cx="2664296" cy="2321956"/>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6126304" y="1007589"/>
            <a:ext cx="2910192" cy="2757024"/>
          </a:xfrm>
          <a:prstGeom prst="rect">
            <a:avLst/>
          </a:prstGeom>
        </p:spPr>
      </p:pic>
      <p:pic>
        <p:nvPicPr>
          <p:cNvPr id="11" name="Picture 10"/>
          <p:cNvPicPr>
            <a:picLocks noChangeAspect="1"/>
          </p:cNvPicPr>
          <p:nvPr/>
        </p:nvPicPr>
        <p:blipFill>
          <a:blip r:embed="rId5"/>
          <a:stretch>
            <a:fillRect/>
          </a:stretch>
        </p:blipFill>
        <p:spPr>
          <a:xfrm>
            <a:off x="3189105" y="1206995"/>
            <a:ext cx="2307004" cy="2313558"/>
          </a:xfrm>
          <a:prstGeom prst="rect">
            <a:avLst/>
          </a:prstGeom>
        </p:spPr>
      </p:pic>
      <p:sp>
        <p:nvSpPr>
          <p:cNvPr id="12" name="TextBox 11"/>
          <p:cNvSpPr txBox="1"/>
          <p:nvPr/>
        </p:nvSpPr>
        <p:spPr>
          <a:xfrm>
            <a:off x="370197" y="3777302"/>
            <a:ext cx="1752291" cy="369332"/>
          </a:xfrm>
          <a:prstGeom prst="rect">
            <a:avLst/>
          </a:prstGeom>
          <a:noFill/>
        </p:spPr>
        <p:txBody>
          <a:bodyPr wrap="square" rtlCol="0">
            <a:spAutoFit/>
          </a:bodyPr>
          <a:lstStyle/>
          <a:p>
            <a:pPr algn="ctr"/>
            <a:r>
              <a:rPr lang="en-US" b="1" dirty="0">
                <a:latin typeface="Arial" charset="0"/>
                <a:ea typeface="Arial" charset="0"/>
                <a:cs typeface="Arial" charset="0"/>
              </a:rPr>
              <a:t>Black &amp; White</a:t>
            </a:r>
          </a:p>
        </p:txBody>
      </p:sp>
      <p:sp>
        <p:nvSpPr>
          <p:cNvPr id="13" name="TextBox 12"/>
          <p:cNvSpPr txBox="1"/>
          <p:nvPr/>
        </p:nvSpPr>
        <p:spPr>
          <a:xfrm>
            <a:off x="2727396" y="3777302"/>
            <a:ext cx="3284764" cy="369332"/>
          </a:xfrm>
          <a:prstGeom prst="rect">
            <a:avLst/>
          </a:prstGeom>
          <a:noFill/>
        </p:spPr>
        <p:txBody>
          <a:bodyPr wrap="square" rtlCol="0">
            <a:spAutoFit/>
          </a:bodyPr>
          <a:lstStyle/>
          <a:p>
            <a:pPr algn="ctr"/>
            <a:r>
              <a:rPr lang="en-US" b="1" dirty="0">
                <a:latin typeface="Arial" charset="0"/>
                <a:ea typeface="Arial" charset="0"/>
                <a:cs typeface="Arial" charset="0"/>
              </a:rPr>
              <a:t>Color Gradient</a:t>
            </a:r>
          </a:p>
        </p:txBody>
      </p:sp>
      <p:sp>
        <p:nvSpPr>
          <p:cNvPr id="14" name="Rectangle 13"/>
          <p:cNvSpPr/>
          <p:nvPr/>
        </p:nvSpPr>
        <p:spPr>
          <a:xfrm>
            <a:off x="6133542" y="3786594"/>
            <a:ext cx="3046970" cy="369332"/>
          </a:xfrm>
          <a:prstGeom prst="rect">
            <a:avLst/>
          </a:prstGeom>
        </p:spPr>
        <p:txBody>
          <a:bodyPr wrap="square">
            <a:spAutoFit/>
          </a:bodyPr>
          <a:lstStyle/>
          <a:p>
            <a:pPr algn="ctr"/>
            <a:r>
              <a:rPr lang="en-US" b="1" dirty="0">
                <a:latin typeface="Arial" charset="0"/>
                <a:ea typeface="Arial" charset="0"/>
                <a:cs typeface="Arial" charset="0"/>
              </a:rPr>
              <a:t>Lack Structural Variety</a:t>
            </a:r>
          </a:p>
        </p:txBody>
      </p:sp>
    </p:spTree>
    <p:extLst>
      <p:ext uri="{BB962C8B-B14F-4D97-AF65-F5344CB8AC3E}">
        <p14:creationId xmlns:p14="http://schemas.microsoft.com/office/powerpoint/2010/main" val="771949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9"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b="1" dirty="0">
                <a:latin typeface="Arial" charset="0"/>
                <a:ea typeface="Arial" charset="0"/>
                <a:cs typeface="Arial" charset="0"/>
              </a:rPr>
              <a:t>Layout Templates Based Training Data Collection</a:t>
            </a:r>
          </a:p>
        </p:txBody>
      </p:sp>
      <p:grpSp>
        <p:nvGrpSpPr>
          <p:cNvPr id="11" name="Group 10"/>
          <p:cNvGrpSpPr/>
          <p:nvPr/>
        </p:nvGrpSpPr>
        <p:grpSpPr>
          <a:xfrm>
            <a:off x="1011208" y="1161777"/>
            <a:ext cx="3560792" cy="3578914"/>
            <a:chOff x="1011208" y="1161777"/>
            <a:chExt cx="3560792" cy="3578914"/>
          </a:xfrm>
        </p:grpSpPr>
        <p:sp>
          <p:nvSpPr>
            <p:cNvPr id="4" name="TextBox 3"/>
            <p:cNvSpPr txBox="1"/>
            <p:nvPr/>
          </p:nvSpPr>
          <p:spPr>
            <a:xfrm>
              <a:off x="1835696" y="4402137"/>
              <a:ext cx="2088232"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1600" b="1" dirty="0">
                  <a:latin typeface="Arial" charset="0"/>
                  <a:ea typeface="Arial" charset="0"/>
                  <a:cs typeface="Arial" charset="0"/>
                </a:rPr>
                <a:t>Layout Template </a:t>
              </a:r>
            </a:p>
          </p:txBody>
        </p:sp>
        <p:pic>
          <p:nvPicPr>
            <p:cNvPr id="2" name="Picture 1"/>
            <p:cNvPicPr>
              <a:picLocks noChangeAspect="1"/>
            </p:cNvPicPr>
            <p:nvPr/>
          </p:nvPicPr>
          <p:blipFill>
            <a:blip r:embed="rId3"/>
            <a:stretch>
              <a:fillRect/>
            </a:stretch>
          </p:blipFill>
          <p:spPr>
            <a:xfrm>
              <a:off x="1011208" y="1161777"/>
              <a:ext cx="3560792" cy="3031485"/>
            </a:xfrm>
            <a:prstGeom prst="rect">
              <a:avLst/>
            </a:prstGeom>
          </p:spPr>
        </p:pic>
      </p:grpSp>
      <p:grpSp>
        <p:nvGrpSpPr>
          <p:cNvPr id="6" name="Group 5"/>
          <p:cNvGrpSpPr/>
          <p:nvPr/>
        </p:nvGrpSpPr>
        <p:grpSpPr>
          <a:xfrm>
            <a:off x="5076056" y="987574"/>
            <a:ext cx="3707080" cy="3722930"/>
            <a:chOff x="5076056" y="987574"/>
            <a:chExt cx="3707080" cy="3722930"/>
          </a:xfrm>
        </p:grpSpPr>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5076056" y="987574"/>
              <a:ext cx="3707080" cy="3031485"/>
            </a:xfrm>
            <a:prstGeom prst="rect">
              <a:avLst/>
            </a:prstGeom>
          </p:spPr>
        </p:pic>
        <p:sp>
          <p:nvSpPr>
            <p:cNvPr id="10" name="TextBox 9"/>
            <p:cNvSpPr txBox="1"/>
            <p:nvPr/>
          </p:nvSpPr>
          <p:spPr>
            <a:xfrm>
              <a:off x="5885480" y="4371950"/>
              <a:ext cx="2088232" cy="33855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1600" b="1" dirty="0">
                  <a:latin typeface="Arial" charset="0"/>
                  <a:ea typeface="Arial" charset="0"/>
                  <a:cs typeface="Arial" charset="0"/>
                </a:rPr>
                <a:t>Pattern Examples </a:t>
              </a:r>
            </a:p>
          </p:txBody>
        </p:sp>
      </p:grpSp>
    </p:spTree>
    <p:extLst>
      <p:ext uri="{BB962C8B-B14F-4D97-AF65-F5344CB8AC3E}">
        <p14:creationId xmlns:p14="http://schemas.microsoft.com/office/powerpoint/2010/main" val="93954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9"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Training Data</a:t>
            </a:r>
            <a:r>
              <a:rPr lang="en-US" sz="2000" b="1" dirty="0">
                <a:latin typeface="Arial" charset="0"/>
                <a:ea typeface="Arial" charset="0"/>
                <a:cs typeface="Arial" charset="0"/>
              </a:rPr>
              <a:t>: element</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collection</a:t>
            </a:r>
            <a:endParaRPr lang="en-US" sz="2000" b="1" dirty="0">
              <a:latin typeface="Arial" charset="0"/>
              <a:ea typeface="Arial" charset="0"/>
              <a:cs typeface="Arial" charset="0"/>
            </a:endParaRPr>
          </a:p>
        </p:txBody>
      </p:sp>
      <p:pic>
        <p:nvPicPr>
          <p:cNvPr id="5" name="Picture 4"/>
          <p:cNvPicPr>
            <a:picLocks noChangeAspect="1"/>
          </p:cNvPicPr>
          <p:nvPr/>
        </p:nvPicPr>
        <p:blipFill>
          <a:blip r:embed="rId3"/>
          <a:stretch>
            <a:fillRect/>
          </a:stretch>
        </p:blipFill>
        <p:spPr>
          <a:xfrm>
            <a:off x="828656" y="1816974"/>
            <a:ext cx="1809073" cy="1368152"/>
          </a:xfrm>
          <a:prstGeom prst="rect">
            <a:avLst/>
          </a:prstGeom>
        </p:spPr>
      </p:pic>
      <p:sp>
        <p:nvSpPr>
          <p:cNvPr id="6" name="Rectangle 5"/>
          <p:cNvSpPr/>
          <p:nvPr/>
        </p:nvSpPr>
        <p:spPr>
          <a:xfrm>
            <a:off x="593776" y="3319269"/>
            <a:ext cx="2172780" cy="30777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1400" b="1" dirty="0">
                <a:latin typeface="Arial" charset="0"/>
                <a:ea typeface="Arial" charset="0"/>
                <a:cs typeface="Arial" charset="0"/>
              </a:rPr>
              <a:t>Basic atomic elements</a:t>
            </a:r>
          </a:p>
        </p:txBody>
      </p:sp>
      <p:grpSp>
        <p:nvGrpSpPr>
          <p:cNvPr id="3" name="Group 2"/>
          <p:cNvGrpSpPr/>
          <p:nvPr/>
        </p:nvGrpSpPr>
        <p:grpSpPr>
          <a:xfrm>
            <a:off x="4085594" y="771550"/>
            <a:ext cx="3079224" cy="1152128"/>
            <a:chOff x="3581008" y="771550"/>
            <a:chExt cx="3079224" cy="1152128"/>
          </a:xfrm>
        </p:grpSpPr>
        <p:sp>
          <p:nvSpPr>
            <p:cNvPr id="26" name="TextBox 25"/>
            <p:cNvSpPr txBox="1"/>
            <p:nvPr/>
          </p:nvSpPr>
          <p:spPr>
            <a:xfrm>
              <a:off x="4472676" y="1419234"/>
              <a:ext cx="1512168" cy="369332"/>
            </a:xfrm>
            <a:prstGeom prst="rect">
              <a:avLst/>
            </a:prstGeom>
            <a:solidFill>
              <a:srgbClr val="B5622C"/>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altLang="zh-CN" b="1" dirty="0">
                  <a:latin typeface="Arial" charset="0"/>
                  <a:ea typeface="Arial" charset="0"/>
                  <a:cs typeface="Arial" charset="0"/>
                </a:rPr>
                <a:t>d</a:t>
              </a:r>
              <a:r>
                <a:rPr lang="en-US" b="1" dirty="0">
                  <a:latin typeface="Arial" charset="0"/>
                  <a:ea typeface="Arial" charset="0"/>
                  <a:cs typeface="Arial" charset="0"/>
                </a:rPr>
                <a:t>eforming</a:t>
              </a:r>
            </a:p>
          </p:txBody>
        </p:sp>
        <p:pic>
          <p:nvPicPr>
            <p:cNvPr id="27" name="Picture 26"/>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blip>
            <a:stretch>
              <a:fillRect/>
            </a:stretch>
          </p:blipFill>
          <p:spPr>
            <a:xfrm>
              <a:off x="3581008" y="966602"/>
              <a:ext cx="698567" cy="644137"/>
            </a:xfrm>
            <a:prstGeom prst="rect">
              <a:avLst/>
            </a:prstGeom>
          </p:spPr>
        </p:pic>
        <p:pic>
          <p:nvPicPr>
            <p:cNvPr id="28" name="Picture 27"/>
            <p:cNvPicPr>
              <a:picLocks noChangeAspect="1"/>
            </p:cNvPicPr>
            <p:nvPr/>
          </p:nvPicPr>
          <p:blipFill>
            <a:blip r:embed="rId4">
              <a:duotone>
                <a:schemeClr val="accent2">
                  <a:shade val="45000"/>
                  <a:satMod val="135000"/>
                </a:schemeClr>
                <a:prstClr val="white"/>
              </a:duotone>
            </a:blip>
            <a:stretch>
              <a:fillRect/>
            </a:stretch>
          </p:blipFill>
          <p:spPr>
            <a:xfrm>
              <a:off x="6224722" y="771550"/>
              <a:ext cx="435510" cy="1152128"/>
            </a:xfrm>
            <a:prstGeom prst="rect">
              <a:avLst/>
            </a:prstGeom>
          </p:spPr>
        </p:pic>
        <p:sp>
          <p:nvSpPr>
            <p:cNvPr id="29" name="Right Arrow 28"/>
            <p:cNvSpPr/>
            <p:nvPr/>
          </p:nvSpPr>
          <p:spPr>
            <a:xfrm>
              <a:off x="4825228" y="1088651"/>
              <a:ext cx="468358" cy="280666"/>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3045584" y="1926814"/>
            <a:ext cx="5126816" cy="1546344"/>
            <a:chOff x="2540998" y="1926814"/>
            <a:chExt cx="5126816" cy="1546344"/>
          </a:xfrm>
        </p:grpSpPr>
        <p:pic>
          <p:nvPicPr>
            <p:cNvPr id="14" name="Picture 13"/>
            <p:cNvPicPr>
              <a:picLocks noChangeAspect="1"/>
            </p:cNvPicPr>
            <p:nvPr/>
          </p:nvPicPr>
          <p:blipFill>
            <a:blip r:embed="rId5"/>
            <a:stretch>
              <a:fillRect/>
            </a:stretch>
          </p:blipFill>
          <p:spPr>
            <a:xfrm>
              <a:off x="2540998" y="2120561"/>
              <a:ext cx="775438" cy="520360"/>
            </a:xfrm>
            <a:prstGeom prst="rect">
              <a:avLst/>
            </a:prstGeom>
          </p:spPr>
        </p:pic>
        <p:grpSp>
          <p:nvGrpSpPr>
            <p:cNvPr id="15" name="Group 14"/>
            <p:cNvGrpSpPr/>
            <p:nvPr/>
          </p:nvGrpSpPr>
          <p:grpSpPr>
            <a:xfrm>
              <a:off x="5922610" y="1962934"/>
              <a:ext cx="1745204" cy="1181201"/>
              <a:chOff x="6792208" y="1779662"/>
              <a:chExt cx="2172280" cy="1470258"/>
            </a:xfrm>
          </p:grpSpPr>
          <p:grpSp>
            <p:nvGrpSpPr>
              <p:cNvPr id="16" name="Group 15"/>
              <p:cNvGrpSpPr/>
              <p:nvPr/>
            </p:nvGrpSpPr>
            <p:grpSpPr>
              <a:xfrm>
                <a:off x="6792208" y="1810134"/>
                <a:ext cx="965200" cy="1439786"/>
                <a:chOff x="5004048" y="1496596"/>
                <a:chExt cx="965200" cy="1439786"/>
              </a:xfrm>
            </p:grpSpPr>
            <p:pic>
              <p:nvPicPr>
                <p:cNvPr id="20" name="Picture 19"/>
                <p:cNvPicPr>
                  <a:picLocks noChangeAspect="1"/>
                </p:cNvPicPr>
                <p:nvPr/>
              </p:nvPicPr>
              <p:blipFill>
                <a:blip r:embed="rId5"/>
                <a:stretch>
                  <a:fillRect/>
                </a:stretch>
              </p:blipFill>
              <p:spPr>
                <a:xfrm>
                  <a:off x="5004048" y="1496596"/>
                  <a:ext cx="965200" cy="647700"/>
                </a:xfrm>
                <a:prstGeom prst="rect">
                  <a:avLst/>
                </a:prstGeom>
              </p:spPr>
            </p:pic>
            <p:pic>
              <p:nvPicPr>
                <p:cNvPr id="21" name="Picture 20"/>
                <p:cNvPicPr>
                  <a:picLocks noChangeAspect="1"/>
                </p:cNvPicPr>
                <p:nvPr/>
              </p:nvPicPr>
              <p:blipFill>
                <a:blip r:embed="rId5">
                  <a:grayscl/>
                </a:blip>
                <a:stretch>
                  <a:fillRect/>
                </a:stretch>
              </p:blipFill>
              <p:spPr>
                <a:xfrm flipV="1">
                  <a:off x="5004048" y="2288683"/>
                  <a:ext cx="965200" cy="647699"/>
                </a:xfrm>
                <a:prstGeom prst="rect">
                  <a:avLst/>
                </a:prstGeom>
              </p:spPr>
            </p:pic>
          </p:grpSp>
          <p:grpSp>
            <p:nvGrpSpPr>
              <p:cNvPr id="17" name="Group 16"/>
              <p:cNvGrpSpPr/>
              <p:nvPr/>
            </p:nvGrpSpPr>
            <p:grpSpPr>
              <a:xfrm flipH="1">
                <a:off x="7999288" y="1779662"/>
                <a:ext cx="965200" cy="1439787"/>
                <a:chOff x="5004048" y="1496596"/>
                <a:chExt cx="965200" cy="1439787"/>
              </a:xfrm>
            </p:grpSpPr>
            <p:pic>
              <p:nvPicPr>
                <p:cNvPr id="18" name="Picture 17"/>
                <p:cNvPicPr>
                  <a:picLocks noChangeAspect="1"/>
                </p:cNvPicPr>
                <p:nvPr/>
              </p:nvPicPr>
              <p:blipFill>
                <a:blip r:embed="rId5"/>
                <a:stretch>
                  <a:fillRect/>
                </a:stretch>
              </p:blipFill>
              <p:spPr>
                <a:xfrm>
                  <a:off x="5004048" y="1496596"/>
                  <a:ext cx="965200" cy="647700"/>
                </a:xfrm>
                <a:prstGeom prst="rect">
                  <a:avLst/>
                </a:prstGeom>
              </p:spPr>
            </p:pic>
            <p:pic>
              <p:nvPicPr>
                <p:cNvPr id="19" name="Picture 18"/>
                <p:cNvPicPr>
                  <a:picLocks noChangeAspect="1"/>
                </p:cNvPicPr>
                <p:nvPr/>
              </p:nvPicPr>
              <p:blipFill>
                <a:blip r:embed="rId5">
                  <a:grayscl/>
                </a:blip>
                <a:stretch>
                  <a:fillRect/>
                </a:stretch>
              </p:blipFill>
              <p:spPr>
                <a:xfrm flipV="1">
                  <a:off x="5004048" y="2288683"/>
                  <a:ext cx="965200" cy="647700"/>
                </a:xfrm>
                <a:prstGeom prst="rect">
                  <a:avLst/>
                </a:prstGeom>
              </p:spPr>
            </p:pic>
          </p:grpSp>
        </p:grpSp>
        <p:grpSp>
          <p:nvGrpSpPr>
            <p:cNvPr id="22" name="Group 21"/>
            <p:cNvGrpSpPr/>
            <p:nvPr/>
          </p:nvGrpSpPr>
          <p:grpSpPr>
            <a:xfrm>
              <a:off x="4283968" y="1926814"/>
              <a:ext cx="775440" cy="1156721"/>
              <a:chOff x="8246557" y="1031102"/>
              <a:chExt cx="965201" cy="1439786"/>
            </a:xfrm>
          </p:grpSpPr>
          <p:pic>
            <p:nvPicPr>
              <p:cNvPr id="23" name="Picture 22"/>
              <p:cNvPicPr>
                <a:picLocks noChangeAspect="1"/>
              </p:cNvPicPr>
              <p:nvPr/>
            </p:nvPicPr>
            <p:blipFill>
              <a:blip r:embed="rId5"/>
              <a:stretch>
                <a:fillRect/>
              </a:stretch>
            </p:blipFill>
            <p:spPr>
              <a:xfrm>
                <a:off x="8246557" y="1031102"/>
                <a:ext cx="965200" cy="647700"/>
              </a:xfrm>
              <a:prstGeom prst="rect">
                <a:avLst/>
              </a:prstGeom>
            </p:spPr>
          </p:pic>
          <p:pic>
            <p:nvPicPr>
              <p:cNvPr id="24" name="Picture 23"/>
              <p:cNvPicPr>
                <a:picLocks noChangeAspect="1"/>
              </p:cNvPicPr>
              <p:nvPr/>
            </p:nvPicPr>
            <p:blipFill>
              <a:blip r:embed="rId5">
                <a:grayscl/>
              </a:blip>
              <a:stretch>
                <a:fillRect/>
              </a:stretch>
            </p:blipFill>
            <p:spPr>
              <a:xfrm flipV="1">
                <a:off x="8246558" y="1823189"/>
                <a:ext cx="965200" cy="647699"/>
              </a:xfrm>
              <a:prstGeom prst="rect">
                <a:avLst/>
              </a:prstGeom>
            </p:spPr>
          </p:pic>
        </p:grpSp>
        <p:sp>
          <p:nvSpPr>
            <p:cNvPr id="25" name="Right Arrow 24"/>
            <p:cNvSpPr/>
            <p:nvPr/>
          </p:nvSpPr>
          <p:spPr>
            <a:xfrm>
              <a:off x="3547240" y="2306842"/>
              <a:ext cx="468358" cy="280666"/>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5175224" y="2289696"/>
              <a:ext cx="468358" cy="280666"/>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472676" y="3103826"/>
              <a:ext cx="151216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altLang="zh-CN" b="1" dirty="0">
                  <a:latin typeface="Arial" charset="0"/>
                  <a:ea typeface="Arial" charset="0"/>
                  <a:cs typeface="Arial" charset="0"/>
                </a:rPr>
                <a:t>complexing</a:t>
              </a:r>
              <a:endParaRPr lang="en-US" b="1" dirty="0">
                <a:latin typeface="Arial" charset="0"/>
                <a:ea typeface="Arial" charset="0"/>
                <a:cs typeface="Arial" charset="0"/>
              </a:endParaRPr>
            </a:p>
          </p:txBody>
        </p:sp>
      </p:grpSp>
      <p:cxnSp>
        <p:nvCxnSpPr>
          <p:cNvPr id="39" name="Straight Connector 38"/>
          <p:cNvCxnSpPr/>
          <p:nvPr/>
        </p:nvCxnSpPr>
        <p:spPr>
          <a:xfrm>
            <a:off x="2916346" y="966602"/>
            <a:ext cx="0" cy="3926848"/>
          </a:xfrm>
          <a:prstGeom prst="line">
            <a:avLst/>
          </a:prstGeom>
          <a:ln w="412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4335409" y="3506360"/>
            <a:ext cx="2554048" cy="1513662"/>
            <a:chOff x="4335409" y="3558826"/>
            <a:chExt cx="2554048" cy="1513662"/>
          </a:xfrm>
        </p:grpSpPr>
        <p:grpSp>
          <p:nvGrpSpPr>
            <p:cNvPr id="43" name="Group 42"/>
            <p:cNvGrpSpPr/>
            <p:nvPr/>
          </p:nvGrpSpPr>
          <p:grpSpPr>
            <a:xfrm>
              <a:off x="4335409" y="3558826"/>
              <a:ext cx="2554048" cy="1513662"/>
              <a:chOff x="4339858" y="3581681"/>
              <a:chExt cx="2554048" cy="1513662"/>
            </a:xfrm>
          </p:grpSpPr>
          <p:pic>
            <p:nvPicPr>
              <p:cNvPr id="33" name="Picture 32"/>
              <p:cNvPicPr>
                <a:picLocks noChangeAspect="1"/>
              </p:cNvPicPr>
              <p:nvPr/>
            </p:nvPicPr>
            <p:blipFill>
              <a:blip r:embed="rId5">
                <a:clrChange>
                  <a:clrFrom>
                    <a:srgbClr val="FFFFFF"/>
                  </a:clrFrom>
                  <a:clrTo>
                    <a:srgbClr val="FFFFFF">
                      <a:alpha val="0"/>
                    </a:srgbClr>
                  </a:clrTo>
                </a:clrChange>
                <a:duotone>
                  <a:schemeClr val="accent3">
                    <a:shade val="45000"/>
                    <a:satMod val="135000"/>
                  </a:schemeClr>
                  <a:prstClr val="white"/>
                </a:duotone>
              </a:blip>
              <a:stretch>
                <a:fillRect/>
              </a:stretch>
            </p:blipFill>
            <p:spPr>
              <a:xfrm flipV="1">
                <a:off x="6082828" y="4113083"/>
                <a:ext cx="775439" cy="520360"/>
              </a:xfrm>
              <a:prstGeom prst="rect">
                <a:avLst/>
              </a:prstGeom>
            </p:spPr>
          </p:pic>
          <p:pic>
            <p:nvPicPr>
              <p:cNvPr id="35" name="Picture 34"/>
              <p:cNvPicPr>
                <a:picLocks noChangeAspect="1"/>
              </p:cNvPicPr>
              <p:nvPr/>
            </p:nvPicPr>
            <p:blipFill>
              <a:blip r:embed="rId5">
                <a:clrChange>
                  <a:clrFrom>
                    <a:srgbClr val="FFFFFF"/>
                  </a:clrFrom>
                  <a:clrTo>
                    <a:srgbClr val="FFFFFF">
                      <a:alpha val="0"/>
                    </a:srgbClr>
                  </a:clrTo>
                </a:clrChange>
                <a:duotone>
                  <a:schemeClr val="accent6">
                    <a:shade val="45000"/>
                    <a:satMod val="135000"/>
                  </a:schemeClr>
                  <a:prstClr val="white"/>
                </a:duotone>
              </a:blip>
              <a:stretch>
                <a:fillRect/>
              </a:stretch>
            </p:blipFill>
            <p:spPr>
              <a:xfrm rot="20726248" flipV="1">
                <a:off x="6118467" y="4103205"/>
                <a:ext cx="775439" cy="520361"/>
              </a:xfrm>
              <a:prstGeom prst="rect">
                <a:avLst/>
              </a:prstGeom>
            </p:spPr>
          </p:pic>
          <p:pic>
            <p:nvPicPr>
              <p:cNvPr id="31" name="Picture 30"/>
              <p:cNvPicPr>
                <a:picLocks noChangeAspect="1"/>
              </p:cNvPicPr>
              <p:nvPr/>
            </p:nvPicPr>
            <p:blipFill>
              <a:blip r:embed="rId5">
                <a:duotone>
                  <a:schemeClr val="accent6">
                    <a:shade val="45000"/>
                    <a:satMod val="135000"/>
                  </a:schemeClr>
                  <a:prstClr val="white"/>
                </a:duotone>
              </a:blip>
              <a:stretch>
                <a:fillRect/>
              </a:stretch>
            </p:blipFill>
            <p:spPr>
              <a:xfrm>
                <a:off x="4339858" y="3756029"/>
                <a:ext cx="775438" cy="520360"/>
              </a:xfrm>
              <a:prstGeom prst="rect">
                <a:avLst/>
              </a:prstGeom>
            </p:spPr>
          </p:pic>
          <p:pic>
            <p:nvPicPr>
              <p:cNvPr id="32" name="Picture 31"/>
              <p:cNvPicPr>
                <a:picLocks noChangeAspect="1"/>
              </p:cNvPicPr>
              <p:nvPr/>
            </p:nvPicPr>
            <p:blipFill>
              <a:blip r:embed="rId5">
                <a:duotone>
                  <a:schemeClr val="accent6">
                    <a:shade val="45000"/>
                    <a:satMod val="135000"/>
                  </a:schemeClr>
                  <a:prstClr val="white"/>
                </a:duotone>
              </a:blip>
              <a:stretch>
                <a:fillRect/>
              </a:stretch>
            </p:blipFill>
            <p:spPr>
              <a:xfrm>
                <a:off x="6082828" y="3581681"/>
                <a:ext cx="775439" cy="520361"/>
              </a:xfrm>
              <a:prstGeom prst="rect">
                <a:avLst/>
              </a:prstGeom>
            </p:spPr>
          </p:pic>
          <p:sp>
            <p:nvSpPr>
              <p:cNvPr id="34" name="Right Arrow 33"/>
              <p:cNvSpPr/>
              <p:nvPr/>
            </p:nvSpPr>
            <p:spPr>
              <a:xfrm>
                <a:off x="5346100" y="3942310"/>
                <a:ext cx="468358" cy="280666"/>
              </a:xfrm>
              <a:prstGeom prst="right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4930447" y="4726011"/>
                <a:ext cx="1815377" cy="369332"/>
              </a:xfrm>
              <a:prstGeom prst="rect">
                <a:avLst/>
              </a:prstGeom>
              <a:solidFill>
                <a:srgbClr val="4A8522"/>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b="1" dirty="0">
                    <a:latin typeface="Arial" charset="0"/>
                    <a:ea typeface="Arial" charset="0"/>
                    <a:cs typeface="Arial" charset="0"/>
                  </a:rPr>
                  <a:t>adding noises</a:t>
                </a:r>
              </a:p>
            </p:txBody>
          </p:sp>
        </p:grpSp>
        <p:pic>
          <p:nvPicPr>
            <p:cNvPr id="44" name="Picture 43"/>
            <p:cNvPicPr>
              <a:picLocks noChangeAspect="1"/>
            </p:cNvPicPr>
            <p:nvPr/>
          </p:nvPicPr>
          <p:blipFill>
            <a:blip r:embed="rId5">
              <a:clrChange>
                <a:clrFrom>
                  <a:srgbClr val="FFFFFF"/>
                </a:clrFrom>
                <a:clrTo>
                  <a:srgbClr val="FFFFFF">
                    <a:alpha val="0"/>
                  </a:srgbClr>
                </a:clrTo>
              </a:clrChange>
              <a:duotone>
                <a:schemeClr val="accent6">
                  <a:shade val="45000"/>
                  <a:satMod val="135000"/>
                </a:schemeClr>
                <a:prstClr val="white"/>
              </a:duotone>
            </a:blip>
            <a:stretch>
              <a:fillRect/>
            </a:stretch>
          </p:blipFill>
          <p:spPr>
            <a:xfrm flipV="1">
              <a:off x="4335409" y="4211630"/>
              <a:ext cx="775439" cy="520360"/>
            </a:xfrm>
            <a:prstGeom prst="rect">
              <a:avLst/>
            </a:prstGeom>
          </p:spPr>
        </p:pic>
      </p:grpSp>
    </p:spTree>
    <p:extLst>
      <p:ext uri="{BB962C8B-B14F-4D97-AF65-F5344CB8AC3E}">
        <p14:creationId xmlns:p14="http://schemas.microsoft.com/office/powerpoint/2010/main" val="11770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8"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b="1" dirty="0">
                <a:latin typeface="Arial" charset="0"/>
                <a:ea typeface="Arial" charset="0"/>
                <a:cs typeface="Arial" charset="0"/>
              </a:rPr>
              <a:t>Training Data Collection</a:t>
            </a:r>
          </a:p>
        </p:txBody>
      </p:sp>
      <p:sp>
        <p:nvSpPr>
          <p:cNvPr id="4" name="Rectangle 3"/>
          <p:cNvSpPr/>
          <p:nvPr/>
        </p:nvSpPr>
        <p:spPr>
          <a:xfrm>
            <a:off x="755576" y="1224912"/>
            <a:ext cx="7378000" cy="1754326"/>
          </a:xfrm>
          <a:prstGeom prst="rect">
            <a:avLst/>
          </a:prstGeom>
        </p:spPr>
        <p:txBody>
          <a:bodyPr wrap="square">
            <a:spAutoFit/>
          </a:bodyPr>
          <a:lstStyle/>
          <a:p>
            <a:pPr marL="285750" indent="-285750">
              <a:lnSpc>
                <a:spcPct val="150000"/>
              </a:lnSpc>
              <a:buFont typeface="Wingdings" charset="2"/>
              <a:buChar char="q"/>
            </a:pPr>
            <a:r>
              <a:rPr lang="en-US" dirty="0">
                <a:latin typeface="Arial" charset="0"/>
                <a:ea typeface="Arial" charset="0"/>
                <a:cs typeface="Arial" charset="0"/>
              </a:rPr>
              <a:t>~800 pattern</a:t>
            </a:r>
            <a:r>
              <a:rPr lang="zh-CN" altLang="en-US" dirty="0">
                <a:latin typeface="Arial" charset="0"/>
                <a:ea typeface="Arial" charset="0"/>
                <a:cs typeface="Arial" charset="0"/>
              </a:rPr>
              <a:t> </a:t>
            </a:r>
            <a:r>
              <a:rPr lang="en-US" dirty="0">
                <a:latin typeface="Arial" charset="0"/>
                <a:ea typeface="Arial" charset="0"/>
                <a:cs typeface="Arial" charset="0"/>
              </a:rPr>
              <a:t>layout templates</a:t>
            </a:r>
          </a:p>
          <a:p>
            <a:pPr marL="285750" indent="-285750">
              <a:lnSpc>
                <a:spcPct val="150000"/>
              </a:lnSpc>
              <a:buFont typeface="Wingdings" charset="2"/>
              <a:buChar char="q"/>
            </a:pPr>
            <a:r>
              <a:rPr lang="en-US" altLang="zh-CN" dirty="0">
                <a:latin typeface="Arial" charset="0"/>
                <a:ea typeface="Arial" charset="0"/>
                <a:cs typeface="Arial" charset="0"/>
              </a:rPr>
              <a:t>~8K</a:t>
            </a:r>
            <a:r>
              <a:rPr lang="en-US" dirty="0">
                <a:latin typeface="Arial" charset="0"/>
                <a:ea typeface="Arial" charset="0"/>
                <a:cs typeface="Arial" charset="0"/>
              </a:rPr>
              <a:t> pattern images</a:t>
            </a:r>
          </a:p>
          <a:p>
            <a:pPr marL="285750" indent="-285750">
              <a:lnSpc>
                <a:spcPct val="150000"/>
              </a:lnSpc>
              <a:buFont typeface="Wingdings" charset="2"/>
              <a:buChar char="q"/>
            </a:pPr>
            <a:r>
              <a:rPr lang="en-US" dirty="0">
                <a:latin typeface="Arial" charset="0"/>
                <a:ea typeface="Arial" charset="0"/>
                <a:cs typeface="Arial" charset="0"/>
              </a:rPr>
              <a:t>500</a:t>
            </a:r>
            <a:r>
              <a:rPr lang="zh-CN" altLang="en-US" dirty="0">
                <a:latin typeface="Arial" charset="0"/>
                <a:ea typeface="Arial" charset="0"/>
                <a:cs typeface="Arial" charset="0"/>
              </a:rPr>
              <a:t> </a:t>
            </a:r>
            <a:r>
              <a:rPr lang="en-US" dirty="0">
                <a:latin typeface="Arial" charset="0"/>
                <a:ea typeface="Arial" charset="0"/>
                <a:cs typeface="Arial" charset="0"/>
              </a:rPr>
              <a:t>positive and 500 negative pairs of elements</a:t>
            </a:r>
          </a:p>
          <a:p>
            <a:pPr marL="285750" indent="-285750">
              <a:lnSpc>
                <a:spcPct val="150000"/>
              </a:lnSpc>
              <a:buFont typeface="Wingdings" charset="2"/>
              <a:buChar char="q"/>
            </a:pPr>
            <a:r>
              <a:rPr lang="en-US" dirty="0">
                <a:latin typeface="Arial" charset="0"/>
                <a:ea typeface="Arial" charset="0"/>
                <a:cs typeface="Arial" charset="0"/>
              </a:rPr>
              <a:t>∼</a:t>
            </a:r>
            <a:r>
              <a:rPr lang="en-US" b="1" dirty="0">
                <a:latin typeface="Arial" charset="0"/>
                <a:ea typeface="Arial" charset="0"/>
                <a:cs typeface="Arial" charset="0"/>
              </a:rPr>
              <a:t>8M</a:t>
            </a:r>
            <a:r>
              <a:rPr lang="en-US" dirty="0">
                <a:latin typeface="Arial" charset="0"/>
                <a:ea typeface="Arial" charset="0"/>
                <a:cs typeface="Arial" charset="0"/>
              </a:rPr>
              <a:t> training pairs</a:t>
            </a:r>
          </a:p>
        </p:txBody>
      </p:sp>
    </p:spTree>
    <p:extLst>
      <p:ext uri="{BB962C8B-B14F-4D97-AF65-F5344CB8AC3E}">
        <p14:creationId xmlns:p14="http://schemas.microsoft.com/office/powerpoint/2010/main" val="862332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11"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Results</a:t>
            </a:r>
            <a:r>
              <a:rPr lang="zh-CN" altLang="en-US" sz="2000" dirty="0">
                <a:latin typeface="Arial" charset="0"/>
                <a:ea typeface="Arial" charset="0"/>
                <a:cs typeface="Arial" charset="0"/>
              </a:rPr>
              <a:t> </a:t>
            </a:r>
            <a:r>
              <a:rPr lang="en-US" altLang="zh-CN" sz="2000" dirty="0">
                <a:latin typeface="Arial" charset="0"/>
                <a:ea typeface="Arial" charset="0"/>
                <a:cs typeface="Arial" charset="0"/>
              </a:rPr>
              <a:t>on </a:t>
            </a:r>
            <a:r>
              <a:rPr lang="en-US" altLang="zh-CN" sz="2000" b="1" dirty="0">
                <a:latin typeface="Arial" charset="0"/>
                <a:ea typeface="Arial" charset="0"/>
                <a:cs typeface="Arial" charset="0"/>
              </a:rPr>
              <a:t>synthesized patterns</a:t>
            </a:r>
            <a:endParaRPr lang="en-US" sz="2000" b="1" dirty="0">
              <a:latin typeface="Arial" charset="0"/>
              <a:ea typeface="Arial" charset="0"/>
              <a:cs typeface="Arial" charset="0"/>
            </a:endParaRPr>
          </a:p>
        </p:txBody>
      </p:sp>
      <p:pic>
        <p:nvPicPr>
          <p:cNvPr id="2" name="Picture 1"/>
          <p:cNvPicPr>
            <a:picLocks noChangeAspect="1"/>
          </p:cNvPicPr>
          <p:nvPr/>
        </p:nvPicPr>
        <p:blipFill>
          <a:blip r:embed="rId3"/>
          <a:stretch>
            <a:fillRect/>
          </a:stretch>
        </p:blipFill>
        <p:spPr>
          <a:xfrm>
            <a:off x="2675496" y="899612"/>
            <a:ext cx="1691132" cy="1821810"/>
          </a:xfrm>
          <a:prstGeom prst="rect">
            <a:avLst/>
          </a:prstGeom>
        </p:spPr>
      </p:pic>
      <p:pic>
        <p:nvPicPr>
          <p:cNvPr id="3" name="Picture 2"/>
          <p:cNvPicPr>
            <a:picLocks noChangeAspect="1"/>
          </p:cNvPicPr>
          <p:nvPr/>
        </p:nvPicPr>
        <p:blipFill>
          <a:blip r:embed="rId4"/>
          <a:stretch>
            <a:fillRect/>
          </a:stretch>
        </p:blipFill>
        <p:spPr>
          <a:xfrm>
            <a:off x="4922099" y="1009533"/>
            <a:ext cx="1749906" cy="1682313"/>
          </a:xfrm>
          <a:prstGeom prst="rect">
            <a:avLst/>
          </a:prstGeom>
        </p:spPr>
      </p:pic>
      <p:pic>
        <p:nvPicPr>
          <p:cNvPr id="6" name="Picture 5"/>
          <p:cNvPicPr>
            <a:picLocks noChangeAspect="1"/>
          </p:cNvPicPr>
          <p:nvPr/>
        </p:nvPicPr>
        <p:blipFill>
          <a:blip r:embed="rId5"/>
          <a:stretch>
            <a:fillRect/>
          </a:stretch>
        </p:blipFill>
        <p:spPr>
          <a:xfrm>
            <a:off x="323528" y="987574"/>
            <a:ext cx="2191122" cy="2037834"/>
          </a:xfrm>
          <a:prstGeom prst="rect">
            <a:avLst/>
          </a:prstGeom>
        </p:spPr>
      </p:pic>
      <p:pic>
        <p:nvPicPr>
          <p:cNvPr id="8" name="Picture 7"/>
          <p:cNvPicPr>
            <a:picLocks noChangeAspect="1"/>
          </p:cNvPicPr>
          <p:nvPr/>
        </p:nvPicPr>
        <p:blipFill>
          <a:blip r:embed="rId6"/>
          <a:stretch>
            <a:fillRect/>
          </a:stretch>
        </p:blipFill>
        <p:spPr>
          <a:xfrm>
            <a:off x="576855" y="3337833"/>
            <a:ext cx="1690889" cy="1707044"/>
          </a:xfrm>
          <a:prstGeom prst="rect">
            <a:avLst/>
          </a:prstGeom>
        </p:spPr>
      </p:pic>
      <p:pic>
        <p:nvPicPr>
          <p:cNvPr id="16" name="Picture 15"/>
          <p:cNvPicPr>
            <a:picLocks noChangeAspect="1"/>
          </p:cNvPicPr>
          <p:nvPr/>
        </p:nvPicPr>
        <p:blipFill>
          <a:blip r:embed="rId7"/>
          <a:stretch>
            <a:fillRect/>
          </a:stretch>
        </p:blipFill>
        <p:spPr>
          <a:xfrm>
            <a:off x="7055350" y="1078778"/>
            <a:ext cx="1917700" cy="1765300"/>
          </a:xfrm>
          <a:prstGeom prst="rect">
            <a:avLst/>
          </a:prstGeom>
        </p:spPr>
      </p:pic>
      <p:grpSp>
        <p:nvGrpSpPr>
          <p:cNvPr id="22" name="Group 21"/>
          <p:cNvGrpSpPr/>
          <p:nvPr/>
        </p:nvGrpSpPr>
        <p:grpSpPr>
          <a:xfrm>
            <a:off x="2623266" y="2904038"/>
            <a:ext cx="1635296" cy="1566174"/>
            <a:chOff x="2648672" y="2992404"/>
            <a:chExt cx="1635296" cy="1566174"/>
          </a:xfrm>
        </p:grpSpPr>
        <p:pic>
          <p:nvPicPr>
            <p:cNvPr id="12" name="Picture 11"/>
            <p:cNvPicPr>
              <a:picLocks noChangeAspect="1"/>
            </p:cNvPicPr>
            <p:nvPr/>
          </p:nvPicPr>
          <p:blipFill>
            <a:blip r:embed="rId8"/>
            <a:stretch>
              <a:fillRect/>
            </a:stretch>
          </p:blipFill>
          <p:spPr>
            <a:xfrm>
              <a:off x="2648672" y="2992404"/>
              <a:ext cx="1512168" cy="1516938"/>
            </a:xfrm>
            <a:prstGeom prst="rect">
              <a:avLst/>
            </a:prstGeom>
          </p:spPr>
        </p:pic>
        <p:sp>
          <p:nvSpPr>
            <p:cNvPr id="18" name="Rectangle 17"/>
            <p:cNvSpPr/>
            <p:nvPr/>
          </p:nvSpPr>
          <p:spPr>
            <a:xfrm>
              <a:off x="3853800" y="4299942"/>
              <a:ext cx="430168" cy="25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028040" y="4803998"/>
            <a:ext cx="430168" cy="25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6917722" y="2996297"/>
            <a:ext cx="2055328" cy="2029457"/>
            <a:chOff x="6420571" y="3025408"/>
            <a:chExt cx="2055328" cy="2029457"/>
          </a:xfrm>
        </p:grpSpPr>
        <p:pic>
          <p:nvPicPr>
            <p:cNvPr id="13" name="Picture 12"/>
            <p:cNvPicPr>
              <a:picLocks noChangeAspect="1"/>
            </p:cNvPicPr>
            <p:nvPr/>
          </p:nvPicPr>
          <p:blipFill>
            <a:blip r:embed="rId9"/>
            <a:stretch>
              <a:fillRect/>
            </a:stretch>
          </p:blipFill>
          <p:spPr>
            <a:xfrm>
              <a:off x="6420571" y="3025408"/>
              <a:ext cx="1929029" cy="1978918"/>
            </a:xfrm>
            <a:prstGeom prst="rect">
              <a:avLst/>
            </a:prstGeom>
          </p:spPr>
        </p:pic>
        <p:sp>
          <p:nvSpPr>
            <p:cNvPr id="20" name="Rectangle 19"/>
            <p:cNvSpPr/>
            <p:nvPr/>
          </p:nvSpPr>
          <p:spPr>
            <a:xfrm>
              <a:off x="8045731" y="4796229"/>
              <a:ext cx="430168" cy="258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p:cNvPicPr>
            <a:picLocks noChangeAspect="1"/>
          </p:cNvPicPr>
          <p:nvPr/>
        </p:nvPicPr>
        <p:blipFill>
          <a:blip r:embed="rId10"/>
          <a:stretch>
            <a:fillRect/>
          </a:stretch>
        </p:blipFill>
        <p:spPr>
          <a:xfrm>
            <a:off x="4367000" y="2873176"/>
            <a:ext cx="2156731" cy="2082645"/>
          </a:xfrm>
          <a:prstGeom prst="rect">
            <a:avLst/>
          </a:prstGeom>
        </p:spPr>
      </p:pic>
    </p:spTree>
    <p:extLst>
      <p:ext uri="{BB962C8B-B14F-4D97-AF65-F5344CB8AC3E}">
        <p14:creationId xmlns:p14="http://schemas.microsoft.com/office/powerpoint/2010/main" val="1050792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randombar(horizontal)">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339752" y="915566"/>
            <a:ext cx="4183980" cy="4040255"/>
          </a:xfrm>
          <a:prstGeom prst="rect">
            <a:avLst/>
          </a:prstGeom>
        </p:spPr>
      </p:pic>
      <p:cxnSp>
        <p:nvCxnSpPr>
          <p:cNvPr id="10" name="Straight Connector 9"/>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11"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Grouping Results</a:t>
            </a:r>
            <a:r>
              <a:rPr lang="zh-CN" altLang="en-US" sz="2000" dirty="0">
                <a:latin typeface="Arial" charset="0"/>
                <a:ea typeface="Arial" charset="0"/>
                <a:cs typeface="Arial" charset="0"/>
              </a:rPr>
              <a:t> </a:t>
            </a:r>
            <a:r>
              <a:rPr lang="en-US" altLang="zh-CN" sz="2000" dirty="0">
                <a:latin typeface="Arial" charset="0"/>
                <a:ea typeface="Arial" charset="0"/>
                <a:cs typeface="Arial" charset="0"/>
              </a:rPr>
              <a:t>on </a:t>
            </a:r>
            <a:r>
              <a:rPr lang="en-US" altLang="zh-CN" sz="2000" b="1" dirty="0">
                <a:latin typeface="Arial" charset="0"/>
                <a:ea typeface="Arial" charset="0"/>
                <a:cs typeface="Arial" charset="0"/>
              </a:rPr>
              <a:t>synthesized patterns </a:t>
            </a:r>
            <a:r>
              <a:rPr lang="zh-CN" altLang="en-US" sz="2000" b="1" dirty="0">
                <a:latin typeface="Arial" charset="0"/>
                <a:ea typeface="Arial" charset="0"/>
                <a:cs typeface="Arial" charset="0"/>
              </a:rPr>
              <a:t> </a:t>
            </a:r>
            <a:endParaRPr lang="en-US" sz="2000" b="1" dirty="0">
              <a:latin typeface="Arial" charset="0"/>
              <a:ea typeface="Arial" charset="0"/>
              <a:cs typeface="Arial" charset="0"/>
            </a:endParaRPr>
          </a:p>
        </p:txBody>
      </p:sp>
      <p:grpSp>
        <p:nvGrpSpPr>
          <p:cNvPr id="5" name="Group 4"/>
          <p:cNvGrpSpPr/>
          <p:nvPr/>
        </p:nvGrpSpPr>
        <p:grpSpPr>
          <a:xfrm>
            <a:off x="1800200" y="1203598"/>
            <a:ext cx="1763688" cy="1008112"/>
            <a:chOff x="1800200" y="1203598"/>
            <a:chExt cx="1763688" cy="1008112"/>
          </a:xfrm>
        </p:grpSpPr>
        <p:sp>
          <p:nvSpPr>
            <p:cNvPr id="6" name="Rectangle 5"/>
            <p:cNvSpPr/>
            <p:nvPr/>
          </p:nvSpPr>
          <p:spPr>
            <a:xfrm>
              <a:off x="2843808" y="1203598"/>
              <a:ext cx="720080" cy="1008112"/>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00200" y="1662907"/>
              <a:ext cx="1043608" cy="369332"/>
            </a:xfrm>
            <a:prstGeom prst="rect">
              <a:avLst/>
            </a:prstGeom>
            <a:noFill/>
          </p:spPr>
          <p:txBody>
            <a:bodyPr wrap="square" rtlCol="0">
              <a:spAutoFit/>
            </a:bodyPr>
            <a:lstStyle/>
            <a:p>
              <a:pPr algn="ctr"/>
              <a:r>
                <a:rPr lang="en-US" altLang="zh-CN" b="1" dirty="0">
                  <a:latin typeface="Arial" charset="0"/>
                  <a:ea typeface="Arial" charset="0"/>
                  <a:cs typeface="Arial" charset="0"/>
                </a:rPr>
                <a:t>Clover</a:t>
              </a:r>
              <a:endParaRPr lang="en-US" b="1" dirty="0">
                <a:latin typeface="Arial" charset="0"/>
                <a:ea typeface="Arial" charset="0"/>
                <a:cs typeface="Arial" charset="0"/>
              </a:endParaRPr>
            </a:p>
          </p:txBody>
        </p:sp>
      </p:grpSp>
      <p:grpSp>
        <p:nvGrpSpPr>
          <p:cNvPr id="8" name="Group 7"/>
          <p:cNvGrpSpPr/>
          <p:nvPr/>
        </p:nvGrpSpPr>
        <p:grpSpPr>
          <a:xfrm>
            <a:off x="1325136" y="2283718"/>
            <a:ext cx="1518672" cy="1296144"/>
            <a:chOff x="1325136" y="2283718"/>
            <a:chExt cx="1518672" cy="1296144"/>
          </a:xfrm>
        </p:grpSpPr>
        <p:sp>
          <p:nvSpPr>
            <p:cNvPr id="2" name="Rectangle 1"/>
            <p:cNvSpPr/>
            <p:nvPr/>
          </p:nvSpPr>
          <p:spPr>
            <a:xfrm>
              <a:off x="2339752" y="2283718"/>
              <a:ext cx="504056" cy="1296144"/>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325136" y="2626271"/>
              <a:ext cx="1043608" cy="369332"/>
            </a:xfrm>
            <a:prstGeom prst="rect">
              <a:avLst/>
            </a:prstGeom>
            <a:noFill/>
          </p:spPr>
          <p:txBody>
            <a:bodyPr wrap="square" rtlCol="0">
              <a:spAutoFit/>
            </a:bodyPr>
            <a:lstStyle/>
            <a:p>
              <a:pPr algn="ctr"/>
              <a:r>
                <a:rPr lang="en-US" b="1" dirty="0">
                  <a:latin typeface="Arial" charset="0"/>
                  <a:ea typeface="Arial" charset="0"/>
                  <a:cs typeface="Arial" charset="0"/>
                </a:rPr>
                <a:t>Arrow</a:t>
              </a:r>
            </a:p>
          </p:txBody>
        </p:sp>
      </p:grpSp>
      <p:grpSp>
        <p:nvGrpSpPr>
          <p:cNvPr id="14" name="Group 13"/>
          <p:cNvGrpSpPr/>
          <p:nvPr/>
        </p:nvGrpSpPr>
        <p:grpSpPr>
          <a:xfrm>
            <a:off x="4211960" y="2427735"/>
            <a:ext cx="1389234" cy="720080"/>
            <a:chOff x="4211960" y="2427735"/>
            <a:chExt cx="1389234" cy="720080"/>
          </a:xfrm>
        </p:grpSpPr>
        <p:sp>
          <p:nvSpPr>
            <p:cNvPr id="12" name="Rectangle 11"/>
            <p:cNvSpPr/>
            <p:nvPr/>
          </p:nvSpPr>
          <p:spPr>
            <a:xfrm>
              <a:off x="4211960" y="2787775"/>
              <a:ext cx="374617" cy="36004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26130" y="2427735"/>
              <a:ext cx="475064" cy="72008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2946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clrChange>
              <a:clrFrom>
                <a:srgbClr val="FFFFFF"/>
              </a:clrFrom>
              <a:clrTo>
                <a:srgbClr val="FFFFFF">
                  <a:alpha val="0"/>
                </a:srgbClr>
              </a:clrTo>
            </a:clrChange>
          </a:blip>
          <a:stretch>
            <a:fillRect/>
          </a:stretch>
        </p:blipFill>
        <p:spPr>
          <a:xfrm>
            <a:off x="70200" y="1498028"/>
            <a:ext cx="3781720" cy="2755828"/>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5652120" y="1498028"/>
            <a:ext cx="3365964" cy="2606874"/>
          </a:xfrm>
          <a:prstGeom prst="rect">
            <a:avLst/>
          </a:prstGeom>
        </p:spPr>
      </p:pic>
      <p:cxnSp>
        <p:nvCxnSpPr>
          <p:cNvPr id="6" name="Straight Connector 5"/>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10" name="Title 6"/>
          <p:cNvSpPr txBox="1">
            <a:spLocks/>
          </p:cNvSpPr>
          <p:nvPr/>
        </p:nvSpPr>
        <p:spPr>
          <a:xfrm>
            <a:off x="805800" y="123478"/>
            <a:ext cx="7543800" cy="6846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000" dirty="0">
                <a:latin typeface="Arial" charset="0"/>
                <a:ea typeface="Arial" charset="0"/>
                <a:cs typeface="Arial" charset="0"/>
              </a:rPr>
              <a:t>Pattern Grouping Problem</a:t>
            </a:r>
            <a:r>
              <a:rPr lang="en-US" sz="2000" b="1" dirty="0">
                <a:latin typeface="Arial" charset="0"/>
                <a:ea typeface="Arial" charset="0"/>
                <a:cs typeface="Arial" charset="0"/>
              </a:rPr>
              <a:t>: motivation</a:t>
            </a:r>
            <a:r>
              <a:rPr lang="en-US" sz="2000" b="1" dirty="0">
                <a:solidFill>
                  <a:schemeClr val="accent5"/>
                </a:solidFill>
                <a:latin typeface="Arial" charset="0"/>
                <a:ea typeface="Arial" charset="0"/>
                <a:cs typeface="Arial" charset="0"/>
              </a:rPr>
              <a:t> </a:t>
            </a:r>
          </a:p>
        </p:txBody>
      </p:sp>
      <p:grpSp>
        <p:nvGrpSpPr>
          <p:cNvPr id="23" name="Group 22"/>
          <p:cNvGrpSpPr/>
          <p:nvPr/>
        </p:nvGrpSpPr>
        <p:grpSpPr>
          <a:xfrm>
            <a:off x="3491880" y="2385416"/>
            <a:ext cx="2376264" cy="862231"/>
            <a:chOff x="3383868" y="1925543"/>
            <a:chExt cx="2376264" cy="862231"/>
          </a:xfrm>
        </p:grpSpPr>
        <p:sp>
          <p:nvSpPr>
            <p:cNvPr id="22" name="Right Arrow 21"/>
            <p:cNvSpPr/>
            <p:nvPr/>
          </p:nvSpPr>
          <p:spPr>
            <a:xfrm>
              <a:off x="4319972" y="2355726"/>
              <a:ext cx="648072" cy="43204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383868" y="1925543"/>
              <a:ext cx="2376264" cy="369332"/>
            </a:xfrm>
            <a:prstGeom prst="rect">
              <a:avLst/>
            </a:prstGeom>
            <a:noFill/>
          </p:spPr>
          <p:txBody>
            <a:bodyPr wrap="square" rtlCol="0">
              <a:spAutoFit/>
            </a:bodyPr>
            <a:lstStyle/>
            <a:p>
              <a:pPr algn="ctr"/>
              <a:r>
                <a:rPr lang="en-US" b="1" dirty="0">
                  <a:latin typeface="Arial" charset="0"/>
                  <a:ea typeface="Arial" charset="0"/>
                  <a:cs typeface="Arial" charset="0"/>
                </a:rPr>
                <a:t>Pattern Grouping </a:t>
              </a:r>
            </a:p>
          </p:txBody>
        </p:sp>
      </p:grpSp>
      <p:sp>
        <p:nvSpPr>
          <p:cNvPr id="11" name="Arc 10"/>
          <p:cNvSpPr/>
          <p:nvPr/>
        </p:nvSpPr>
        <p:spPr>
          <a:xfrm rot="958697">
            <a:off x="6255039" y="1388518"/>
            <a:ext cx="983899" cy="1165236"/>
          </a:xfrm>
          <a:prstGeom prst="arc">
            <a:avLst>
              <a:gd name="adj1" fmla="val 11522296"/>
              <a:gd name="adj2" fmla="val 19293933"/>
            </a:avLst>
          </a:prstGeom>
          <a:ln w="38100" cap="sq">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2"/>
          <p:cNvSpPr/>
          <p:nvPr/>
        </p:nvSpPr>
        <p:spPr>
          <a:xfrm>
            <a:off x="4238326" y="1834184"/>
            <a:ext cx="167546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pPr algn="ctr"/>
            <a:r>
              <a:rPr lang="en-US" sz="2400" b="1" dirty="0">
                <a:solidFill>
                  <a:srgbClr val="01FDFF"/>
                </a:solidFill>
                <a:latin typeface="Arial" charset="0"/>
                <a:ea typeface="Arial" charset="0"/>
                <a:cs typeface="Arial" charset="0"/>
              </a:rPr>
              <a:t>Symmetry</a:t>
            </a:r>
          </a:p>
        </p:txBody>
      </p:sp>
      <p:sp>
        <p:nvSpPr>
          <p:cNvPr id="4" name="Arc 3"/>
          <p:cNvSpPr/>
          <p:nvPr/>
        </p:nvSpPr>
        <p:spPr>
          <a:xfrm rot="249675">
            <a:off x="6804248" y="1498028"/>
            <a:ext cx="1526367" cy="425650"/>
          </a:xfrm>
          <a:prstGeom prst="arc">
            <a:avLst>
              <a:gd name="adj1" fmla="val 11264809"/>
              <a:gd name="adj2" fmla="val 1327119"/>
            </a:avLst>
          </a:prstGeom>
          <a:ln w="381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6962779" y="914710"/>
            <a:ext cx="1569661"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pPr algn="ctr"/>
            <a:r>
              <a:rPr lang="en-US" sz="2400" b="1" dirty="0">
                <a:solidFill>
                  <a:srgbClr val="009244"/>
                </a:solidFill>
                <a:latin typeface="Arial" charset="0"/>
                <a:ea typeface="Arial" charset="0"/>
                <a:cs typeface="Arial" charset="0"/>
              </a:rPr>
              <a:t>Similarity</a:t>
            </a:r>
          </a:p>
        </p:txBody>
      </p:sp>
      <p:sp>
        <p:nvSpPr>
          <p:cNvPr id="18" name="Arc 17"/>
          <p:cNvSpPr/>
          <p:nvPr/>
        </p:nvSpPr>
        <p:spPr>
          <a:xfrm rot="242182" flipV="1">
            <a:off x="5759114" y="3173610"/>
            <a:ext cx="2807219" cy="803008"/>
          </a:xfrm>
          <a:prstGeom prst="arc">
            <a:avLst>
              <a:gd name="adj1" fmla="val 11796036"/>
              <a:gd name="adj2" fmla="val 378079"/>
            </a:avLst>
          </a:prstGeom>
          <a:ln w="381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5868144" y="4179225"/>
            <a:ext cx="2672526"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pPr algn="ctr"/>
            <a:r>
              <a:rPr lang="en-US" b="1" dirty="0">
                <a:solidFill>
                  <a:srgbClr val="07FA03"/>
                </a:solidFill>
                <a:latin typeface="Arial" charset="0"/>
                <a:ea typeface="Arial" charset="0"/>
                <a:cs typeface="Arial" charset="0"/>
              </a:rPr>
              <a:t>Continuity &amp; Proximity</a:t>
            </a:r>
          </a:p>
        </p:txBody>
      </p:sp>
    </p:spTree>
    <p:extLst>
      <p:ext uri="{BB962C8B-B14F-4D97-AF65-F5344CB8AC3E}">
        <p14:creationId xmlns:p14="http://schemas.microsoft.com/office/powerpoint/2010/main" val="66608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edge">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par>
                          <p:cTn id="11" fill="hold">
                            <p:stCondLst>
                              <p:cond delay="500"/>
                            </p:stCondLst>
                            <p:childTnLst>
                              <p:par>
                                <p:cTn id="12" presetID="14" presetClass="exit" presetSubtype="10" fill="hold" grpId="1" nodeType="afterEffect">
                                  <p:stCondLst>
                                    <p:cond delay="0"/>
                                  </p:stCondLst>
                                  <p:childTnLst>
                                    <p:animEffect transition="out" filter="randombar(horizontal)">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edge">
                                      <p:cBhvr>
                                        <p:cTn id="19" dur="500"/>
                                        <p:tgtEl>
                                          <p:spTgt spid="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par>
                          <p:cTn id="23" fill="hold">
                            <p:stCondLst>
                              <p:cond delay="500"/>
                            </p:stCondLst>
                            <p:childTnLst>
                              <p:par>
                                <p:cTn id="24" presetID="22" presetClass="exit" presetSubtype="4" fill="hold" grpId="1" nodeType="afterEffect">
                                  <p:stCondLst>
                                    <p:cond delay="0"/>
                                  </p:stCondLst>
                                  <p:childTnLst>
                                    <p:animEffect transition="out" filter="wipe(down)">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grpId="1"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edge">
                                      <p:cBhvr>
                                        <p:cTn id="31" dur="500"/>
                                        <p:tgtEl>
                                          <p:spTgt spid="1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childTnLst>
                          </p:cTn>
                        </p:par>
                        <p:par>
                          <p:cTn id="35" fill="hold">
                            <p:stCondLst>
                              <p:cond delay="500"/>
                            </p:stCondLst>
                            <p:childTnLst>
                              <p:par>
                                <p:cTn id="36" presetID="22" presetClass="exit" presetSubtype="4" fill="hold" grpId="2" nodeType="afterEffect">
                                  <p:stCondLst>
                                    <p:cond delay="0"/>
                                  </p:stCondLst>
                                  <p:childTnLst>
                                    <p:animEffect transition="out" filter="wipe(down)">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3" grpId="0" animBg="1"/>
      <p:bldP spid="4" grpId="0" animBg="1"/>
      <p:bldP spid="4" grpId="1" animBg="1"/>
      <p:bldP spid="15" grpId="0" animBg="1"/>
      <p:bldP spid="18" grpId="1" animBg="1"/>
      <p:bldP spid="18" grpId="2"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34037" y="1347614"/>
            <a:ext cx="2311656" cy="2232248"/>
          </a:xfrm>
          <a:prstGeom prst="rect">
            <a:avLst/>
          </a:prstGeom>
        </p:spPr>
      </p:pic>
      <p:cxnSp>
        <p:nvCxnSpPr>
          <p:cNvPr id="10" name="Straight Connector 9"/>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11"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Results</a:t>
            </a:r>
            <a:r>
              <a:rPr lang="zh-CN" altLang="en-US" sz="2000" dirty="0">
                <a:latin typeface="Arial" charset="0"/>
                <a:ea typeface="Arial" charset="0"/>
                <a:cs typeface="Arial" charset="0"/>
              </a:rPr>
              <a:t> </a:t>
            </a:r>
            <a:r>
              <a:rPr lang="en-US" altLang="zh-CN" sz="2000" dirty="0">
                <a:latin typeface="Arial" charset="0"/>
                <a:ea typeface="Arial" charset="0"/>
                <a:cs typeface="Arial" charset="0"/>
              </a:rPr>
              <a:t>on </a:t>
            </a:r>
            <a:r>
              <a:rPr lang="en-US" altLang="zh-CN" sz="2000" b="1" dirty="0">
                <a:latin typeface="Arial" charset="0"/>
                <a:ea typeface="Arial" charset="0"/>
                <a:cs typeface="Arial" charset="0"/>
              </a:rPr>
              <a:t>synthesized patterns</a:t>
            </a:r>
            <a:endParaRPr lang="en-US" sz="2000" b="1" dirty="0">
              <a:latin typeface="Arial" charset="0"/>
              <a:ea typeface="Arial" charset="0"/>
              <a:cs typeface="Arial" charset="0"/>
            </a:endParaRPr>
          </a:p>
        </p:txBody>
      </p:sp>
      <p:pic>
        <p:nvPicPr>
          <p:cNvPr id="4" name="Picture 3"/>
          <p:cNvPicPr>
            <a:picLocks noChangeAspect="1"/>
          </p:cNvPicPr>
          <p:nvPr/>
        </p:nvPicPr>
        <p:blipFill>
          <a:blip r:embed="rId4"/>
          <a:stretch>
            <a:fillRect/>
          </a:stretch>
        </p:blipFill>
        <p:spPr>
          <a:xfrm>
            <a:off x="3640260" y="1347614"/>
            <a:ext cx="2299892" cy="2232248"/>
          </a:xfrm>
          <a:prstGeom prst="rect">
            <a:avLst/>
          </a:prstGeom>
        </p:spPr>
      </p:pic>
      <p:pic>
        <p:nvPicPr>
          <p:cNvPr id="5" name="Picture 4"/>
          <p:cNvPicPr>
            <a:picLocks noChangeAspect="1"/>
          </p:cNvPicPr>
          <p:nvPr/>
        </p:nvPicPr>
        <p:blipFill>
          <a:blip r:embed="rId5"/>
          <a:stretch>
            <a:fillRect/>
          </a:stretch>
        </p:blipFill>
        <p:spPr>
          <a:xfrm>
            <a:off x="6300191" y="1419622"/>
            <a:ext cx="2566209" cy="2250809"/>
          </a:xfrm>
          <a:prstGeom prst="rect">
            <a:avLst/>
          </a:prstGeom>
        </p:spPr>
      </p:pic>
      <p:grpSp>
        <p:nvGrpSpPr>
          <p:cNvPr id="15" name="Group 14"/>
          <p:cNvGrpSpPr/>
          <p:nvPr/>
        </p:nvGrpSpPr>
        <p:grpSpPr>
          <a:xfrm>
            <a:off x="1403648" y="3795767"/>
            <a:ext cx="6336704" cy="504175"/>
            <a:chOff x="1403648" y="3795767"/>
            <a:chExt cx="6336704" cy="504175"/>
          </a:xfrm>
        </p:grpSpPr>
        <p:sp>
          <p:nvSpPr>
            <p:cNvPr id="9" name="Rectangle 8"/>
            <p:cNvSpPr/>
            <p:nvPr/>
          </p:nvSpPr>
          <p:spPr>
            <a:xfrm>
              <a:off x="3498826" y="3795767"/>
              <a:ext cx="2582758" cy="369332"/>
            </a:xfrm>
            <a:prstGeom prst="rect">
              <a:avLst/>
            </a:prstGeom>
          </p:spPr>
          <p:txBody>
            <a:bodyPr wrap="none">
              <a:spAutoFit/>
            </a:bodyPr>
            <a:lstStyle/>
            <a:p>
              <a:r>
                <a:rPr lang="en-US" altLang="zh-CN" b="1" dirty="0">
                  <a:latin typeface="Arial" charset="0"/>
                  <a:ea typeface="Arial" charset="0"/>
                  <a:cs typeface="Arial" charset="0"/>
                </a:rPr>
                <a:t>Noise level increase  </a:t>
              </a:r>
              <a:r>
                <a:rPr lang="zh-CN" altLang="en-US" b="1" dirty="0">
                  <a:latin typeface="Arial" charset="0"/>
                  <a:ea typeface="Arial" charset="0"/>
                  <a:cs typeface="Arial" charset="0"/>
                </a:rPr>
                <a:t> </a:t>
              </a:r>
              <a:endParaRPr lang="en-US" b="1" dirty="0">
                <a:latin typeface="Arial" charset="0"/>
                <a:ea typeface="Arial" charset="0"/>
                <a:cs typeface="Arial" charset="0"/>
              </a:endParaRPr>
            </a:p>
          </p:txBody>
        </p:sp>
        <p:cxnSp>
          <p:nvCxnSpPr>
            <p:cNvPr id="14" name="Straight Arrow Connector 13"/>
            <p:cNvCxnSpPr/>
            <p:nvPr/>
          </p:nvCxnSpPr>
          <p:spPr>
            <a:xfrm>
              <a:off x="1403648" y="4299942"/>
              <a:ext cx="633670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291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3766" y="734997"/>
            <a:ext cx="4410482" cy="3881829"/>
          </a:xfrm>
          <a:prstGeom prst="rect">
            <a:avLst/>
          </a:prstGeom>
        </p:spPr>
      </p:pic>
      <p:cxnSp>
        <p:nvCxnSpPr>
          <p:cNvPr id="7" name="Straight Connector 6"/>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6"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Results</a:t>
            </a:r>
            <a:r>
              <a:rPr lang="zh-CN" altLang="en-US" sz="2000" dirty="0">
                <a:latin typeface="Arial" charset="0"/>
                <a:ea typeface="Arial" charset="0"/>
                <a:cs typeface="Arial" charset="0"/>
              </a:rPr>
              <a:t> </a:t>
            </a:r>
            <a:r>
              <a:rPr lang="en-US" altLang="zh-CN" sz="2000" dirty="0">
                <a:latin typeface="Arial" charset="0"/>
                <a:ea typeface="Arial" charset="0"/>
                <a:cs typeface="Arial" charset="0"/>
              </a:rPr>
              <a:t>on </a:t>
            </a:r>
            <a:r>
              <a:rPr lang="en-US" altLang="zh-CN" sz="2000" b="1" dirty="0">
                <a:latin typeface="Arial" charset="0"/>
                <a:ea typeface="Arial" charset="0"/>
                <a:cs typeface="Arial" charset="0"/>
              </a:rPr>
              <a:t>downloaded patterns</a:t>
            </a:r>
            <a:endParaRPr lang="en-US" sz="2000" b="1" dirty="0">
              <a:latin typeface="Arial" charset="0"/>
              <a:ea typeface="Arial" charset="0"/>
              <a:cs typeface="Arial" charset="0"/>
            </a:endParaRPr>
          </a:p>
        </p:txBody>
      </p:sp>
      <p:pic>
        <p:nvPicPr>
          <p:cNvPr id="3" name="Picture 2"/>
          <p:cNvPicPr>
            <a:picLocks noChangeAspect="1"/>
          </p:cNvPicPr>
          <p:nvPr/>
        </p:nvPicPr>
        <p:blipFill>
          <a:blip r:embed="rId4">
            <a:clrChange>
              <a:clrFrom>
                <a:srgbClr val="FFFFFF"/>
              </a:clrFrom>
              <a:clrTo>
                <a:srgbClr val="FFFFFF">
                  <a:alpha val="0"/>
                </a:srgbClr>
              </a:clrTo>
            </a:clrChange>
          </a:blip>
          <a:stretch>
            <a:fillRect/>
          </a:stretch>
        </p:blipFill>
        <p:spPr>
          <a:xfrm rot="16200000">
            <a:off x="3902062" y="3724272"/>
            <a:ext cx="1389624" cy="1489907"/>
          </a:xfrm>
          <a:prstGeom prst="rect">
            <a:avLst/>
          </a:prstGeom>
        </p:spPr>
      </p:pic>
      <p:grpSp>
        <p:nvGrpSpPr>
          <p:cNvPr id="4" name="Group 3"/>
          <p:cNvGrpSpPr/>
          <p:nvPr/>
        </p:nvGrpSpPr>
        <p:grpSpPr>
          <a:xfrm>
            <a:off x="4139952" y="2283719"/>
            <a:ext cx="792088" cy="1123501"/>
            <a:chOff x="4139952" y="2283719"/>
            <a:chExt cx="792088" cy="1123501"/>
          </a:xfrm>
        </p:grpSpPr>
        <p:sp>
          <p:nvSpPr>
            <p:cNvPr id="9" name="Rectangle 8"/>
            <p:cNvSpPr/>
            <p:nvPr/>
          </p:nvSpPr>
          <p:spPr>
            <a:xfrm>
              <a:off x="4139952" y="3147813"/>
              <a:ext cx="302609" cy="259407"/>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92352" y="2283719"/>
              <a:ext cx="639688" cy="316882"/>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428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96136" y="3867894"/>
            <a:ext cx="720080"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6"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Results</a:t>
            </a:r>
            <a:r>
              <a:rPr lang="zh-CN" altLang="en-US" sz="2000" dirty="0">
                <a:latin typeface="Arial" charset="0"/>
                <a:ea typeface="Arial" charset="0"/>
                <a:cs typeface="Arial" charset="0"/>
              </a:rPr>
              <a:t> </a:t>
            </a:r>
            <a:r>
              <a:rPr lang="en-US" altLang="zh-CN" sz="2000" dirty="0">
                <a:latin typeface="Arial" charset="0"/>
                <a:ea typeface="Arial" charset="0"/>
                <a:cs typeface="Arial" charset="0"/>
              </a:rPr>
              <a:t>on </a:t>
            </a:r>
            <a:r>
              <a:rPr lang="en-US" altLang="zh-CN" sz="2000" b="1" dirty="0">
                <a:latin typeface="Arial" charset="0"/>
                <a:ea typeface="Arial" charset="0"/>
                <a:cs typeface="Arial" charset="0"/>
              </a:rPr>
              <a:t>downloaded patterns</a:t>
            </a:r>
            <a:endParaRPr lang="en-US" sz="2000" b="1" dirty="0">
              <a:latin typeface="Arial" charset="0"/>
              <a:ea typeface="Arial" charset="0"/>
              <a:cs typeface="Arial" charset="0"/>
            </a:endParaRPr>
          </a:p>
        </p:txBody>
      </p:sp>
      <p:grpSp>
        <p:nvGrpSpPr>
          <p:cNvPr id="35" name="Group 34"/>
          <p:cNvGrpSpPr/>
          <p:nvPr/>
        </p:nvGrpSpPr>
        <p:grpSpPr>
          <a:xfrm>
            <a:off x="3391268" y="3157736"/>
            <a:ext cx="2692900" cy="1926332"/>
            <a:chOff x="3391268" y="3157736"/>
            <a:chExt cx="2692900" cy="1926332"/>
          </a:xfrm>
        </p:grpSpPr>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3391268" y="3157736"/>
              <a:ext cx="1747138" cy="1926332"/>
            </a:xfrm>
            <a:prstGeom prst="rect">
              <a:avLst/>
            </a:prstGeom>
          </p:spPr>
        </p:pic>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5293703" y="4189121"/>
              <a:ext cx="790465" cy="879822"/>
            </a:xfrm>
            <a:prstGeom prst="rect">
              <a:avLst/>
            </a:prstGeom>
          </p:spPr>
        </p:pic>
      </p:grpSp>
      <p:grpSp>
        <p:nvGrpSpPr>
          <p:cNvPr id="36" name="Group 35"/>
          <p:cNvGrpSpPr/>
          <p:nvPr/>
        </p:nvGrpSpPr>
        <p:grpSpPr>
          <a:xfrm>
            <a:off x="6280200" y="3123644"/>
            <a:ext cx="2822007" cy="1955923"/>
            <a:chOff x="6280200" y="3123644"/>
            <a:chExt cx="2822007" cy="1955923"/>
          </a:xfrm>
        </p:grpSpPr>
        <p:pic>
          <p:nvPicPr>
            <p:cNvPr id="9" name="Picture 8"/>
            <p:cNvPicPr>
              <a:picLocks noChangeAspect="1"/>
            </p:cNvPicPr>
            <p:nvPr/>
          </p:nvPicPr>
          <p:blipFill>
            <a:blip r:embed="rId5">
              <a:clrChange>
                <a:clrFrom>
                  <a:srgbClr val="FFFFFF"/>
                </a:clrFrom>
                <a:clrTo>
                  <a:srgbClr val="FFFFFF">
                    <a:alpha val="0"/>
                  </a:srgbClr>
                </a:clrTo>
              </a:clrChange>
            </a:blip>
            <a:stretch>
              <a:fillRect/>
            </a:stretch>
          </p:blipFill>
          <p:spPr>
            <a:xfrm>
              <a:off x="6280200" y="3123644"/>
              <a:ext cx="1948342" cy="1955923"/>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8203037" y="4165218"/>
              <a:ext cx="899170" cy="899170"/>
            </a:xfrm>
            <a:prstGeom prst="rect">
              <a:avLst/>
            </a:prstGeom>
          </p:spPr>
        </p:pic>
      </p:grpSp>
      <p:grpSp>
        <p:nvGrpSpPr>
          <p:cNvPr id="38" name="Group 37"/>
          <p:cNvGrpSpPr/>
          <p:nvPr/>
        </p:nvGrpSpPr>
        <p:grpSpPr>
          <a:xfrm>
            <a:off x="4589222" y="753523"/>
            <a:ext cx="2013704" cy="2538307"/>
            <a:chOff x="4589222" y="753523"/>
            <a:chExt cx="2013704" cy="2538307"/>
          </a:xfrm>
        </p:grpSpPr>
        <p:pic>
          <p:nvPicPr>
            <p:cNvPr id="11" name="Picture 10"/>
            <p:cNvPicPr>
              <a:picLocks noChangeAspect="1"/>
            </p:cNvPicPr>
            <p:nvPr/>
          </p:nvPicPr>
          <p:blipFill>
            <a:blip r:embed="rId7">
              <a:clrChange>
                <a:clrFrom>
                  <a:srgbClr val="FFFFFF"/>
                </a:clrFrom>
                <a:clrTo>
                  <a:srgbClr val="FFFFFF">
                    <a:alpha val="0"/>
                  </a:srgbClr>
                </a:clrTo>
              </a:clrChange>
            </a:blip>
            <a:stretch>
              <a:fillRect/>
            </a:stretch>
          </p:blipFill>
          <p:spPr>
            <a:xfrm>
              <a:off x="4589222" y="753523"/>
              <a:ext cx="1566954" cy="2078447"/>
            </a:xfrm>
            <a:prstGeom prst="rect">
              <a:avLst/>
            </a:prstGeom>
          </p:spPr>
        </p:pic>
        <p:pic>
          <p:nvPicPr>
            <p:cNvPr id="12" name="Picture 11"/>
            <p:cNvPicPr>
              <a:picLocks noChangeAspect="1"/>
            </p:cNvPicPr>
            <p:nvPr/>
          </p:nvPicPr>
          <p:blipFill>
            <a:blip r:embed="rId8">
              <a:clrChange>
                <a:clrFrom>
                  <a:srgbClr val="FFFFFF"/>
                </a:clrFrom>
                <a:clrTo>
                  <a:srgbClr val="FFFFFF">
                    <a:alpha val="0"/>
                  </a:srgbClr>
                </a:clrTo>
              </a:clrChange>
            </a:blip>
            <a:stretch>
              <a:fillRect/>
            </a:stretch>
          </p:blipFill>
          <p:spPr>
            <a:xfrm>
              <a:off x="5796136" y="2326698"/>
              <a:ext cx="806790" cy="965132"/>
            </a:xfrm>
            <a:prstGeom prst="rect">
              <a:avLst/>
            </a:prstGeom>
          </p:spPr>
        </p:pic>
      </p:grpSp>
      <p:grpSp>
        <p:nvGrpSpPr>
          <p:cNvPr id="29" name="Group 28"/>
          <p:cNvGrpSpPr/>
          <p:nvPr/>
        </p:nvGrpSpPr>
        <p:grpSpPr>
          <a:xfrm>
            <a:off x="2219496" y="703571"/>
            <a:ext cx="2208488" cy="2421564"/>
            <a:chOff x="3557453" y="944873"/>
            <a:chExt cx="2538213" cy="2778357"/>
          </a:xfrm>
        </p:grpSpPr>
        <p:pic>
          <p:nvPicPr>
            <p:cNvPr id="13" name="Picture 12"/>
            <p:cNvPicPr>
              <a:picLocks noChangeAspect="1"/>
            </p:cNvPicPr>
            <p:nvPr/>
          </p:nvPicPr>
          <p:blipFill>
            <a:blip r:embed="rId9">
              <a:clrChange>
                <a:clrFrom>
                  <a:srgbClr val="FFFFFF"/>
                </a:clrFrom>
                <a:clrTo>
                  <a:srgbClr val="FFFFFF">
                    <a:alpha val="0"/>
                  </a:srgbClr>
                </a:clrTo>
              </a:clrChange>
            </a:blip>
            <a:stretch>
              <a:fillRect/>
            </a:stretch>
          </p:blipFill>
          <p:spPr>
            <a:xfrm>
              <a:off x="3557453" y="944873"/>
              <a:ext cx="2470822" cy="2530600"/>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5095161" y="2742577"/>
              <a:ext cx="1000505" cy="980653"/>
            </a:xfrm>
            <a:prstGeom prst="rect">
              <a:avLst/>
            </a:prstGeom>
          </p:spPr>
        </p:pic>
      </p:grpSp>
      <p:grpSp>
        <p:nvGrpSpPr>
          <p:cNvPr id="37" name="Group 36"/>
          <p:cNvGrpSpPr/>
          <p:nvPr/>
        </p:nvGrpSpPr>
        <p:grpSpPr>
          <a:xfrm>
            <a:off x="6372200" y="695513"/>
            <a:ext cx="2715209" cy="2462223"/>
            <a:chOff x="6372200" y="695513"/>
            <a:chExt cx="2715209" cy="2462223"/>
          </a:xfrm>
        </p:grpSpPr>
        <p:pic>
          <p:nvPicPr>
            <p:cNvPr id="16" name="Picture 15"/>
            <p:cNvPicPr>
              <a:picLocks noChangeAspect="1"/>
            </p:cNvPicPr>
            <p:nvPr/>
          </p:nvPicPr>
          <p:blipFill>
            <a:blip r:embed="rId11">
              <a:clrChange>
                <a:clrFrom>
                  <a:srgbClr val="FFFFFF"/>
                </a:clrFrom>
                <a:clrTo>
                  <a:srgbClr val="FFFFFF">
                    <a:alpha val="0"/>
                  </a:srgbClr>
                </a:clrTo>
              </a:clrChange>
            </a:blip>
            <a:stretch>
              <a:fillRect/>
            </a:stretch>
          </p:blipFill>
          <p:spPr>
            <a:xfrm>
              <a:off x="6372200" y="695513"/>
              <a:ext cx="2218269" cy="2218269"/>
            </a:xfrm>
            <a:prstGeom prst="rect">
              <a:avLst/>
            </a:prstGeom>
          </p:spPr>
        </p:pic>
        <p:pic>
          <p:nvPicPr>
            <p:cNvPr id="17" name="Picture 16"/>
            <p:cNvPicPr>
              <a:picLocks noChangeAspect="1"/>
            </p:cNvPicPr>
            <p:nvPr/>
          </p:nvPicPr>
          <p:blipFill>
            <a:blip r:embed="rId12">
              <a:clrChange>
                <a:clrFrom>
                  <a:srgbClr val="FFFFFF"/>
                </a:clrFrom>
                <a:clrTo>
                  <a:srgbClr val="FFFFFF">
                    <a:alpha val="0"/>
                  </a:srgbClr>
                </a:clrTo>
              </a:clrChange>
            </a:blip>
            <a:stretch>
              <a:fillRect/>
            </a:stretch>
          </p:blipFill>
          <p:spPr>
            <a:xfrm>
              <a:off x="8172400" y="2211710"/>
              <a:ext cx="915009" cy="946026"/>
            </a:xfrm>
            <a:prstGeom prst="rect">
              <a:avLst/>
            </a:prstGeom>
          </p:spPr>
        </p:pic>
      </p:grpSp>
      <p:grpSp>
        <p:nvGrpSpPr>
          <p:cNvPr id="30" name="Group 29"/>
          <p:cNvGrpSpPr/>
          <p:nvPr/>
        </p:nvGrpSpPr>
        <p:grpSpPr>
          <a:xfrm>
            <a:off x="38256" y="922403"/>
            <a:ext cx="2606469" cy="2376541"/>
            <a:chOff x="108320" y="746218"/>
            <a:chExt cx="2606469" cy="2376541"/>
          </a:xfrm>
        </p:grpSpPr>
        <p:pic>
          <p:nvPicPr>
            <p:cNvPr id="22" name="Picture 21"/>
            <p:cNvPicPr>
              <a:picLocks noChangeAspect="1"/>
            </p:cNvPicPr>
            <p:nvPr/>
          </p:nvPicPr>
          <p:blipFill>
            <a:blip r:embed="rId13">
              <a:clrChange>
                <a:clrFrom>
                  <a:srgbClr val="FFFFFF"/>
                </a:clrFrom>
                <a:clrTo>
                  <a:srgbClr val="FFFFFF">
                    <a:alpha val="0"/>
                  </a:srgbClr>
                </a:clrTo>
              </a:clrChange>
            </a:blip>
            <a:stretch>
              <a:fillRect/>
            </a:stretch>
          </p:blipFill>
          <p:spPr>
            <a:xfrm>
              <a:off x="1646079" y="2093340"/>
              <a:ext cx="1068710" cy="1029419"/>
            </a:xfrm>
            <a:prstGeom prst="rect">
              <a:avLst/>
            </a:prstGeom>
          </p:spPr>
        </p:pic>
        <p:pic>
          <p:nvPicPr>
            <p:cNvPr id="23" name="Picture 22"/>
            <p:cNvPicPr>
              <a:picLocks noChangeAspect="1"/>
            </p:cNvPicPr>
            <p:nvPr/>
          </p:nvPicPr>
          <p:blipFill>
            <a:blip r:embed="rId14">
              <a:clrChange>
                <a:clrFrom>
                  <a:srgbClr val="FFFFFF"/>
                </a:clrFrom>
                <a:clrTo>
                  <a:srgbClr val="FFFFFF">
                    <a:alpha val="0"/>
                  </a:srgbClr>
                </a:clrTo>
              </a:clrChange>
            </a:blip>
            <a:stretch>
              <a:fillRect/>
            </a:stretch>
          </p:blipFill>
          <p:spPr>
            <a:xfrm>
              <a:off x="108320" y="746218"/>
              <a:ext cx="1950202" cy="2021675"/>
            </a:xfrm>
            <a:prstGeom prst="rect">
              <a:avLst/>
            </a:prstGeom>
          </p:spPr>
        </p:pic>
      </p:grpSp>
      <p:grpSp>
        <p:nvGrpSpPr>
          <p:cNvPr id="34" name="Group 33"/>
          <p:cNvGrpSpPr/>
          <p:nvPr/>
        </p:nvGrpSpPr>
        <p:grpSpPr>
          <a:xfrm>
            <a:off x="62436" y="3075806"/>
            <a:ext cx="3084586" cy="2030325"/>
            <a:chOff x="62436" y="3075806"/>
            <a:chExt cx="3084586" cy="2030325"/>
          </a:xfrm>
        </p:grpSpPr>
        <p:pic>
          <p:nvPicPr>
            <p:cNvPr id="24" name="Picture 23"/>
            <p:cNvPicPr>
              <a:picLocks noChangeAspect="1"/>
            </p:cNvPicPr>
            <p:nvPr/>
          </p:nvPicPr>
          <p:blipFill>
            <a:blip r:embed="rId15">
              <a:clrChange>
                <a:clrFrom>
                  <a:srgbClr val="FFFFFF"/>
                </a:clrFrom>
                <a:clrTo>
                  <a:srgbClr val="FFFFFF">
                    <a:alpha val="0"/>
                  </a:srgbClr>
                </a:clrTo>
              </a:clrChange>
            </a:blip>
            <a:stretch>
              <a:fillRect/>
            </a:stretch>
          </p:blipFill>
          <p:spPr>
            <a:xfrm>
              <a:off x="2138780" y="4103855"/>
              <a:ext cx="1008242" cy="1002276"/>
            </a:xfrm>
            <a:prstGeom prst="rect">
              <a:avLst/>
            </a:prstGeom>
          </p:spPr>
        </p:pic>
        <p:pic>
          <p:nvPicPr>
            <p:cNvPr id="33" name="Picture 32"/>
            <p:cNvPicPr>
              <a:picLocks noChangeAspect="1"/>
            </p:cNvPicPr>
            <p:nvPr/>
          </p:nvPicPr>
          <p:blipFill>
            <a:blip r:embed="rId16">
              <a:clrChange>
                <a:clrFrom>
                  <a:srgbClr val="FFFFFF"/>
                </a:clrFrom>
                <a:clrTo>
                  <a:srgbClr val="FFFFFF">
                    <a:alpha val="0"/>
                  </a:srgbClr>
                </a:clrTo>
              </a:clrChange>
            </a:blip>
            <a:stretch>
              <a:fillRect/>
            </a:stretch>
          </p:blipFill>
          <p:spPr>
            <a:xfrm>
              <a:off x="62436" y="3075806"/>
              <a:ext cx="1967448" cy="1952371"/>
            </a:xfrm>
            <a:prstGeom prst="rect">
              <a:avLst/>
            </a:prstGeom>
          </p:spPr>
        </p:pic>
      </p:grpSp>
    </p:spTree>
    <p:extLst>
      <p:ext uri="{BB962C8B-B14F-4D97-AF65-F5344CB8AC3E}">
        <p14:creationId xmlns:p14="http://schemas.microsoft.com/office/powerpoint/2010/main" val="150476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1+#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1+#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1+#ppt_w/2"/>
                                          </p:val>
                                        </p:tav>
                                        <p:tav tm="100000">
                                          <p:val>
                                            <p:strVal val="#ppt_x"/>
                                          </p:val>
                                        </p:tav>
                                      </p:tavLst>
                                    </p:anim>
                                    <p:anim calcmode="lin" valueType="num">
                                      <p:cBhvr additive="base">
                                        <p:cTn id="18" dur="500" fill="hold"/>
                                        <p:tgtEl>
                                          <p:spTgt spid="3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1+#ppt_w/2"/>
                                          </p:val>
                                        </p:tav>
                                        <p:tav tm="100000">
                                          <p:val>
                                            <p:strVal val="#ppt_x"/>
                                          </p:val>
                                        </p:tav>
                                      </p:tavLst>
                                    </p:anim>
                                    <p:anim calcmode="lin" valueType="num">
                                      <p:cBhvr additive="base">
                                        <p:cTn id="23" dur="500" fill="hold"/>
                                        <p:tgtEl>
                                          <p:spTgt spid="3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0-#ppt_w/2"/>
                                          </p:val>
                                        </p:tav>
                                        <p:tav tm="100000">
                                          <p:val>
                                            <p:strVal val="#ppt_x"/>
                                          </p:val>
                                        </p:tav>
                                      </p:tavLst>
                                    </p:anim>
                                    <p:anim calcmode="lin" valueType="num">
                                      <p:cBhvr additive="base">
                                        <p:cTn id="28" dur="500" fill="hold"/>
                                        <p:tgtEl>
                                          <p:spTgt spid="29"/>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0-#ppt_w/2"/>
                                          </p:val>
                                        </p:tav>
                                        <p:tav tm="100000">
                                          <p:val>
                                            <p:strVal val="#ppt_x"/>
                                          </p:val>
                                        </p:tav>
                                      </p:tavLst>
                                    </p:anim>
                                    <p:anim calcmode="lin" valueType="num">
                                      <p:cBhvr additive="base">
                                        <p:cTn id="33" dur="500" fill="hold"/>
                                        <p:tgtEl>
                                          <p:spTgt spid="3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0-#ppt_w/2"/>
                                          </p:val>
                                        </p:tav>
                                        <p:tav tm="100000">
                                          <p:val>
                                            <p:strVal val="#ppt_x"/>
                                          </p:val>
                                        </p:tav>
                                      </p:tavLst>
                                    </p:anim>
                                    <p:anim calcmode="lin" valueType="num">
                                      <p:cBhvr additive="base">
                                        <p:cTn id="3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2" name="Rectangle 1"/>
          <p:cNvSpPr/>
          <p:nvPr/>
        </p:nvSpPr>
        <p:spPr>
          <a:xfrm>
            <a:off x="2222639" y="267494"/>
            <a:ext cx="4865434" cy="369332"/>
          </a:xfrm>
          <a:prstGeom prst="rect">
            <a:avLst/>
          </a:prstGeom>
        </p:spPr>
        <p:txBody>
          <a:bodyPr wrap="none">
            <a:spAutoFit/>
          </a:bodyPr>
          <a:lstStyle/>
          <a:p>
            <a:r>
              <a:rPr lang="en-US" dirty="0">
                <a:latin typeface="Arial" charset="0"/>
                <a:ea typeface="Arial" charset="0"/>
                <a:cs typeface="Arial" charset="0"/>
              </a:rPr>
              <a:t>Results</a:t>
            </a:r>
            <a:r>
              <a:rPr lang="zh-CN" altLang="en-US" dirty="0">
                <a:latin typeface="Arial" charset="0"/>
                <a:ea typeface="Arial" charset="0"/>
                <a:cs typeface="Arial" charset="0"/>
              </a:rPr>
              <a:t> </a:t>
            </a:r>
            <a:r>
              <a:rPr lang="en-US" altLang="zh-CN" dirty="0">
                <a:latin typeface="Arial" charset="0"/>
                <a:ea typeface="Arial" charset="0"/>
                <a:cs typeface="Arial" charset="0"/>
              </a:rPr>
              <a:t>on downloaded</a:t>
            </a:r>
            <a:r>
              <a:rPr lang="en-US" altLang="zh-CN" b="1" dirty="0">
                <a:latin typeface="Arial" charset="0"/>
                <a:ea typeface="Arial" charset="0"/>
                <a:cs typeface="Arial" charset="0"/>
              </a:rPr>
              <a:t> Challenging </a:t>
            </a:r>
            <a:r>
              <a:rPr lang="en-US" altLang="zh-CN" dirty="0">
                <a:latin typeface="Arial" charset="0"/>
                <a:ea typeface="Arial" charset="0"/>
                <a:cs typeface="Arial" charset="0"/>
              </a:rPr>
              <a:t>patterns</a:t>
            </a:r>
            <a:endParaRPr lang="en-US" dirty="0">
              <a:latin typeface="Arial" charset="0"/>
              <a:ea typeface="Arial" charset="0"/>
              <a:cs typeface="Arial" charset="0"/>
            </a:endParaRPr>
          </a:p>
        </p:txBody>
      </p:sp>
      <p:pic>
        <p:nvPicPr>
          <p:cNvPr id="14" name="Picture 13"/>
          <p:cNvPicPr>
            <a:picLocks noChangeAspect="1"/>
          </p:cNvPicPr>
          <p:nvPr/>
        </p:nvPicPr>
        <p:blipFill>
          <a:blip r:embed="rId3"/>
          <a:stretch>
            <a:fillRect/>
          </a:stretch>
        </p:blipFill>
        <p:spPr>
          <a:xfrm>
            <a:off x="1133303" y="1806006"/>
            <a:ext cx="2664295" cy="2671362"/>
          </a:xfrm>
          <a:prstGeom prst="rect">
            <a:avLst/>
          </a:prstGeom>
        </p:spPr>
      </p:pic>
      <p:pic>
        <p:nvPicPr>
          <p:cNvPr id="15" name="Picture 14"/>
          <p:cNvPicPr>
            <a:picLocks noChangeAspect="1"/>
          </p:cNvPicPr>
          <p:nvPr/>
        </p:nvPicPr>
        <p:blipFill>
          <a:blip r:embed="rId4">
            <a:clrChange>
              <a:clrFrom>
                <a:srgbClr val="FEFEFE"/>
              </a:clrFrom>
              <a:clrTo>
                <a:srgbClr val="FEFEFE">
                  <a:alpha val="0"/>
                </a:srgbClr>
              </a:clrTo>
            </a:clrChange>
          </a:blip>
          <a:stretch>
            <a:fillRect/>
          </a:stretch>
        </p:blipFill>
        <p:spPr>
          <a:xfrm>
            <a:off x="3293543" y="788603"/>
            <a:ext cx="4158777" cy="4231419"/>
          </a:xfrm>
          <a:prstGeom prst="rect">
            <a:avLst/>
          </a:prstGeom>
        </p:spPr>
      </p:pic>
    </p:spTree>
    <p:extLst>
      <p:ext uri="{BB962C8B-B14F-4D97-AF65-F5344CB8AC3E}">
        <p14:creationId xmlns:p14="http://schemas.microsoft.com/office/powerpoint/2010/main" val="15034238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96136" y="3883031"/>
            <a:ext cx="720080"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2" name="Rectangle 1"/>
          <p:cNvSpPr/>
          <p:nvPr/>
        </p:nvSpPr>
        <p:spPr>
          <a:xfrm>
            <a:off x="2222639" y="267494"/>
            <a:ext cx="4865434" cy="369332"/>
          </a:xfrm>
          <a:prstGeom prst="rect">
            <a:avLst/>
          </a:prstGeom>
        </p:spPr>
        <p:txBody>
          <a:bodyPr wrap="none">
            <a:spAutoFit/>
          </a:bodyPr>
          <a:lstStyle/>
          <a:p>
            <a:r>
              <a:rPr lang="en-US" dirty="0">
                <a:latin typeface="Arial" charset="0"/>
                <a:ea typeface="Arial" charset="0"/>
                <a:cs typeface="Arial" charset="0"/>
              </a:rPr>
              <a:t>Results</a:t>
            </a:r>
            <a:r>
              <a:rPr lang="zh-CN" altLang="en-US" dirty="0">
                <a:latin typeface="Arial" charset="0"/>
                <a:ea typeface="Arial" charset="0"/>
                <a:cs typeface="Arial" charset="0"/>
              </a:rPr>
              <a:t> </a:t>
            </a:r>
            <a:r>
              <a:rPr lang="en-US" altLang="zh-CN" dirty="0">
                <a:latin typeface="Arial" charset="0"/>
                <a:ea typeface="Arial" charset="0"/>
                <a:cs typeface="Arial" charset="0"/>
              </a:rPr>
              <a:t>on downloaded</a:t>
            </a:r>
            <a:r>
              <a:rPr lang="en-US" altLang="zh-CN" b="1" dirty="0">
                <a:latin typeface="Arial" charset="0"/>
                <a:ea typeface="Arial" charset="0"/>
                <a:cs typeface="Arial" charset="0"/>
              </a:rPr>
              <a:t> Challenging</a:t>
            </a:r>
            <a:r>
              <a:rPr lang="zh-CN" altLang="en-US" b="1" dirty="0">
                <a:latin typeface="Arial" charset="0"/>
                <a:ea typeface="Arial" charset="0"/>
                <a:cs typeface="Arial" charset="0"/>
              </a:rPr>
              <a:t> </a:t>
            </a:r>
            <a:r>
              <a:rPr lang="en-US" altLang="zh-CN" dirty="0">
                <a:latin typeface="Arial" charset="0"/>
                <a:ea typeface="Arial" charset="0"/>
                <a:cs typeface="Arial" charset="0"/>
              </a:rPr>
              <a:t>patterns</a:t>
            </a:r>
            <a:endParaRPr lang="en-US" dirty="0">
              <a:latin typeface="Arial" charset="0"/>
              <a:ea typeface="Arial" charset="0"/>
              <a:cs typeface="Arial" charset="0"/>
            </a:endParaRPr>
          </a:p>
        </p:txBody>
      </p:sp>
      <p:grpSp>
        <p:nvGrpSpPr>
          <p:cNvPr id="14" name="Group 13"/>
          <p:cNvGrpSpPr/>
          <p:nvPr/>
        </p:nvGrpSpPr>
        <p:grpSpPr>
          <a:xfrm>
            <a:off x="2584189" y="867606"/>
            <a:ext cx="3198592" cy="1779872"/>
            <a:chOff x="2957584" y="1169351"/>
            <a:chExt cx="3198592" cy="1779872"/>
          </a:xfrm>
        </p:grpSpPr>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2957584" y="1169351"/>
              <a:ext cx="2251015" cy="1779872"/>
            </a:xfrm>
            <a:prstGeom prst="rect">
              <a:avLst/>
            </a:prstGeom>
          </p:spPr>
        </p:pic>
        <p:pic>
          <p:nvPicPr>
            <p:cNvPr id="4" name="Picture 3"/>
            <p:cNvPicPr>
              <a:picLocks noChangeAspect="1"/>
            </p:cNvPicPr>
            <p:nvPr/>
          </p:nvPicPr>
          <p:blipFill>
            <a:blip r:embed="rId4"/>
            <a:stretch>
              <a:fillRect/>
            </a:stretch>
          </p:blipFill>
          <p:spPr>
            <a:xfrm>
              <a:off x="5181635" y="1859587"/>
              <a:ext cx="974541" cy="752277"/>
            </a:xfrm>
            <a:prstGeom prst="rect">
              <a:avLst/>
            </a:prstGeom>
          </p:spPr>
        </p:pic>
      </p:grpSp>
      <p:grpSp>
        <p:nvGrpSpPr>
          <p:cNvPr id="24" name="Group 23"/>
          <p:cNvGrpSpPr/>
          <p:nvPr/>
        </p:nvGrpSpPr>
        <p:grpSpPr>
          <a:xfrm>
            <a:off x="2360339" y="2776465"/>
            <a:ext cx="1128027" cy="2213132"/>
            <a:chOff x="2678545" y="2750981"/>
            <a:chExt cx="1128027" cy="2213132"/>
          </a:xfrm>
        </p:grpSpPr>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rot="20186577">
              <a:off x="2678545" y="2750981"/>
              <a:ext cx="1128027" cy="1586074"/>
            </a:xfrm>
            <a:prstGeom prst="rect">
              <a:avLst/>
            </a:prstGeom>
          </p:spPr>
        </p:pic>
        <p:pic>
          <p:nvPicPr>
            <p:cNvPr id="15" name="Picture 14"/>
            <p:cNvPicPr>
              <a:picLocks noChangeAspect="1"/>
            </p:cNvPicPr>
            <p:nvPr/>
          </p:nvPicPr>
          <p:blipFill>
            <a:blip r:embed="rId6"/>
            <a:stretch>
              <a:fillRect/>
            </a:stretch>
          </p:blipFill>
          <p:spPr>
            <a:xfrm rot="20365465">
              <a:off x="3160676" y="4267271"/>
              <a:ext cx="620190" cy="696842"/>
            </a:xfrm>
            <a:prstGeom prst="rect">
              <a:avLst/>
            </a:prstGeom>
          </p:spPr>
        </p:pic>
      </p:grpSp>
      <p:grpSp>
        <p:nvGrpSpPr>
          <p:cNvPr id="28" name="Group 27"/>
          <p:cNvGrpSpPr/>
          <p:nvPr/>
        </p:nvGrpSpPr>
        <p:grpSpPr>
          <a:xfrm>
            <a:off x="5660765" y="3626246"/>
            <a:ext cx="2417368" cy="1450106"/>
            <a:chOff x="6196472" y="3661680"/>
            <a:chExt cx="2417368" cy="1450106"/>
          </a:xfrm>
        </p:grpSpPr>
        <p:pic>
          <p:nvPicPr>
            <p:cNvPr id="17" name="Picture 16"/>
            <p:cNvPicPr>
              <a:picLocks noChangeAspect="1"/>
            </p:cNvPicPr>
            <p:nvPr/>
          </p:nvPicPr>
          <p:blipFill>
            <a:blip r:embed="rId7"/>
            <a:stretch>
              <a:fillRect/>
            </a:stretch>
          </p:blipFill>
          <p:spPr>
            <a:xfrm rot="900000">
              <a:off x="7575958" y="3965913"/>
              <a:ext cx="1037882" cy="1037882"/>
            </a:xfrm>
            <a:prstGeom prst="rect">
              <a:avLst/>
            </a:prstGeom>
          </p:spPr>
        </p:pic>
        <p:pic>
          <p:nvPicPr>
            <p:cNvPr id="18" name="Picture 17"/>
            <p:cNvPicPr>
              <a:picLocks noChangeAspect="1"/>
            </p:cNvPicPr>
            <p:nvPr/>
          </p:nvPicPr>
          <p:blipFill>
            <a:blip r:embed="rId8">
              <a:clrChange>
                <a:clrFrom>
                  <a:srgbClr val="FFFFFF"/>
                </a:clrFrom>
                <a:clrTo>
                  <a:srgbClr val="FFFFFF">
                    <a:alpha val="0"/>
                  </a:srgbClr>
                </a:clrTo>
              </a:clrChange>
            </a:blip>
            <a:stretch>
              <a:fillRect/>
            </a:stretch>
          </p:blipFill>
          <p:spPr>
            <a:xfrm rot="900000">
              <a:off x="6196472" y="3661680"/>
              <a:ext cx="1379584" cy="1450106"/>
            </a:xfrm>
            <a:prstGeom prst="rect">
              <a:avLst/>
            </a:prstGeom>
          </p:spPr>
        </p:pic>
      </p:grpSp>
      <p:grpSp>
        <p:nvGrpSpPr>
          <p:cNvPr id="25" name="Group 24"/>
          <p:cNvGrpSpPr/>
          <p:nvPr/>
        </p:nvGrpSpPr>
        <p:grpSpPr>
          <a:xfrm>
            <a:off x="4184495" y="2713469"/>
            <a:ext cx="1460190" cy="2329135"/>
            <a:chOff x="4482962" y="2746141"/>
            <a:chExt cx="1460190" cy="2329135"/>
          </a:xfrm>
        </p:grpSpPr>
        <p:pic>
          <p:nvPicPr>
            <p:cNvPr id="8" name="Picture 7"/>
            <p:cNvPicPr>
              <a:picLocks noChangeAspect="1"/>
            </p:cNvPicPr>
            <p:nvPr/>
          </p:nvPicPr>
          <p:blipFill>
            <a:blip r:embed="rId9">
              <a:clrChange>
                <a:clrFrom>
                  <a:srgbClr val="FFFFFF"/>
                </a:clrFrom>
                <a:clrTo>
                  <a:srgbClr val="FFFFFF">
                    <a:alpha val="0"/>
                  </a:srgbClr>
                </a:clrTo>
              </a:clrChange>
            </a:blip>
            <a:stretch>
              <a:fillRect/>
            </a:stretch>
          </p:blipFill>
          <p:spPr>
            <a:xfrm>
              <a:off x="4482962" y="2746141"/>
              <a:ext cx="1460190" cy="1414560"/>
            </a:xfrm>
            <a:prstGeom prst="rect">
              <a:avLst/>
            </a:prstGeom>
          </p:spPr>
        </p:pic>
        <p:pic>
          <p:nvPicPr>
            <p:cNvPr id="19" name="Picture 18"/>
            <p:cNvPicPr>
              <a:picLocks noChangeAspect="1"/>
            </p:cNvPicPr>
            <p:nvPr/>
          </p:nvPicPr>
          <p:blipFill>
            <a:blip r:embed="rId10">
              <a:clrChange>
                <a:clrFrom>
                  <a:srgbClr val="FFFFFF"/>
                </a:clrFrom>
                <a:clrTo>
                  <a:srgbClr val="FFFFFF">
                    <a:alpha val="0"/>
                  </a:srgbClr>
                </a:clrTo>
              </a:clrChange>
            </a:blip>
            <a:stretch>
              <a:fillRect/>
            </a:stretch>
          </p:blipFill>
          <p:spPr>
            <a:xfrm>
              <a:off x="4594408" y="4328764"/>
              <a:ext cx="738972" cy="746512"/>
            </a:xfrm>
            <a:prstGeom prst="rect">
              <a:avLst/>
            </a:prstGeom>
          </p:spPr>
        </p:pic>
      </p:grpSp>
      <p:grpSp>
        <p:nvGrpSpPr>
          <p:cNvPr id="27" name="Group 26"/>
          <p:cNvGrpSpPr/>
          <p:nvPr/>
        </p:nvGrpSpPr>
        <p:grpSpPr>
          <a:xfrm>
            <a:off x="6631793" y="2504164"/>
            <a:ext cx="2379283" cy="1234022"/>
            <a:chOff x="6238793" y="2475126"/>
            <a:chExt cx="2491676" cy="1343075"/>
          </a:xfrm>
        </p:grpSpPr>
        <p:pic>
          <p:nvPicPr>
            <p:cNvPr id="9" name="Picture 8"/>
            <p:cNvPicPr>
              <a:picLocks noChangeAspect="1"/>
            </p:cNvPicPr>
            <p:nvPr/>
          </p:nvPicPr>
          <p:blipFill>
            <a:blip r:embed="rId11">
              <a:clrChange>
                <a:clrFrom>
                  <a:srgbClr val="FFFFFF"/>
                </a:clrFrom>
                <a:clrTo>
                  <a:srgbClr val="FFFFFF">
                    <a:alpha val="0"/>
                  </a:srgbClr>
                </a:clrTo>
              </a:clrChange>
            </a:blip>
            <a:stretch>
              <a:fillRect/>
            </a:stretch>
          </p:blipFill>
          <p:spPr>
            <a:xfrm>
              <a:off x="6238793" y="2475126"/>
              <a:ext cx="1504892" cy="1343075"/>
            </a:xfrm>
            <a:prstGeom prst="rect">
              <a:avLst/>
            </a:prstGeom>
          </p:spPr>
        </p:pic>
        <p:pic>
          <p:nvPicPr>
            <p:cNvPr id="20" name="Picture 19"/>
            <p:cNvPicPr>
              <a:picLocks noChangeAspect="1"/>
            </p:cNvPicPr>
            <p:nvPr/>
          </p:nvPicPr>
          <p:blipFill>
            <a:blip r:embed="rId12">
              <a:clrChange>
                <a:clrFrom>
                  <a:srgbClr val="FFFFFF"/>
                </a:clrFrom>
                <a:clrTo>
                  <a:srgbClr val="FFFFFF">
                    <a:alpha val="0"/>
                  </a:srgbClr>
                </a:clrTo>
              </a:clrChange>
            </a:blip>
            <a:stretch>
              <a:fillRect/>
            </a:stretch>
          </p:blipFill>
          <p:spPr>
            <a:xfrm>
              <a:off x="7919928" y="2931266"/>
              <a:ext cx="810541" cy="680854"/>
            </a:xfrm>
            <a:prstGeom prst="rect">
              <a:avLst/>
            </a:prstGeom>
          </p:spPr>
        </p:pic>
      </p:grpSp>
      <p:grpSp>
        <p:nvGrpSpPr>
          <p:cNvPr id="26" name="Group 25"/>
          <p:cNvGrpSpPr/>
          <p:nvPr/>
        </p:nvGrpSpPr>
        <p:grpSpPr>
          <a:xfrm>
            <a:off x="-48661" y="2476242"/>
            <a:ext cx="2183115" cy="2350088"/>
            <a:chOff x="251520" y="2674230"/>
            <a:chExt cx="2183115" cy="2350088"/>
          </a:xfrm>
        </p:grpSpPr>
        <p:pic>
          <p:nvPicPr>
            <p:cNvPr id="6" name="Picture 5"/>
            <p:cNvPicPr>
              <a:picLocks noChangeAspect="1"/>
            </p:cNvPicPr>
            <p:nvPr/>
          </p:nvPicPr>
          <p:blipFill>
            <a:blip r:embed="rId13">
              <a:clrChange>
                <a:clrFrom>
                  <a:srgbClr val="FFFFFF"/>
                </a:clrFrom>
                <a:clrTo>
                  <a:srgbClr val="FFFFFF">
                    <a:alpha val="0"/>
                  </a:srgbClr>
                </a:clrTo>
              </a:clrChange>
            </a:blip>
            <a:stretch>
              <a:fillRect/>
            </a:stretch>
          </p:blipFill>
          <p:spPr>
            <a:xfrm>
              <a:off x="251520" y="2674230"/>
              <a:ext cx="1726176" cy="1841736"/>
            </a:xfrm>
            <a:prstGeom prst="rect">
              <a:avLst/>
            </a:prstGeom>
          </p:spPr>
        </p:pic>
        <p:pic>
          <p:nvPicPr>
            <p:cNvPr id="21" name="Picture 20"/>
            <p:cNvPicPr>
              <a:picLocks noChangeAspect="1"/>
            </p:cNvPicPr>
            <p:nvPr/>
          </p:nvPicPr>
          <p:blipFill>
            <a:blip r:embed="rId14">
              <a:clrChange>
                <a:clrFrom>
                  <a:srgbClr val="FFFFFF"/>
                </a:clrFrom>
                <a:clrTo>
                  <a:srgbClr val="FFFFFF">
                    <a:alpha val="0"/>
                  </a:srgbClr>
                </a:clrTo>
              </a:clrChange>
            </a:blip>
            <a:stretch>
              <a:fillRect/>
            </a:stretch>
          </p:blipFill>
          <p:spPr>
            <a:xfrm>
              <a:off x="1691680" y="4207067"/>
              <a:ext cx="742955" cy="817251"/>
            </a:xfrm>
            <a:prstGeom prst="rect">
              <a:avLst/>
            </a:prstGeom>
          </p:spPr>
        </p:pic>
      </p:grpSp>
      <p:grpSp>
        <p:nvGrpSpPr>
          <p:cNvPr id="23" name="Group 22"/>
          <p:cNvGrpSpPr/>
          <p:nvPr/>
        </p:nvGrpSpPr>
        <p:grpSpPr>
          <a:xfrm>
            <a:off x="6016393" y="423399"/>
            <a:ext cx="3068348" cy="2457575"/>
            <a:chOff x="6117420" y="494054"/>
            <a:chExt cx="3068348" cy="2457575"/>
          </a:xfrm>
        </p:grpSpPr>
        <p:pic>
          <p:nvPicPr>
            <p:cNvPr id="10" name="Picture 9"/>
            <p:cNvPicPr>
              <a:picLocks noChangeAspect="1"/>
            </p:cNvPicPr>
            <p:nvPr/>
          </p:nvPicPr>
          <p:blipFill>
            <a:blip r:embed="rId15">
              <a:clrChange>
                <a:clrFrom>
                  <a:srgbClr val="FFFFFF"/>
                </a:clrFrom>
                <a:clrTo>
                  <a:srgbClr val="FFFFFF">
                    <a:alpha val="0"/>
                  </a:srgbClr>
                </a:clrTo>
              </a:clrChange>
            </a:blip>
            <a:stretch>
              <a:fillRect/>
            </a:stretch>
          </p:blipFill>
          <p:spPr>
            <a:xfrm rot="20134866">
              <a:off x="6117420" y="494054"/>
              <a:ext cx="2609144" cy="2457575"/>
            </a:xfrm>
            <a:prstGeom prst="rect">
              <a:avLst/>
            </a:prstGeom>
          </p:spPr>
        </p:pic>
        <p:pic>
          <p:nvPicPr>
            <p:cNvPr id="22" name="Picture 21"/>
            <p:cNvPicPr>
              <a:picLocks noChangeAspect="1"/>
            </p:cNvPicPr>
            <p:nvPr/>
          </p:nvPicPr>
          <p:blipFill>
            <a:blip r:embed="rId16">
              <a:clrChange>
                <a:clrFrom>
                  <a:srgbClr val="FFFFFF"/>
                </a:clrFrom>
                <a:clrTo>
                  <a:srgbClr val="FFFFFF">
                    <a:alpha val="0"/>
                  </a:srgbClr>
                </a:clrTo>
              </a:clrChange>
            </a:blip>
            <a:stretch>
              <a:fillRect/>
            </a:stretch>
          </p:blipFill>
          <p:spPr>
            <a:xfrm>
              <a:off x="8013487" y="742636"/>
              <a:ext cx="1172281" cy="1047238"/>
            </a:xfrm>
            <a:prstGeom prst="rect">
              <a:avLst/>
            </a:prstGeom>
          </p:spPr>
        </p:pic>
      </p:grpSp>
      <p:grpSp>
        <p:nvGrpSpPr>
          <p:cNvPr id="31" name="Group 30"/>
          <p:cNvGrpSpPr/>
          <p:nvPr/>
        </p:nvGrpSpPr>
        <p:grpSpPr>
          <a:xfrm>
            <a:off x="479522" y="729878"/>
            <a:ext cx="1976796" cy="2246780"/>
            <a:chOff x="479522" y="729878"/>
            <a:chExt cx="1976796" cy="2246780"/>
          </a:xfrm>
        </p:grpSpPr>
        <p:pic>
          <p:nvPicPr>
            <p:cNvPr id="13" name="Picture 12"/>
            <p:cNvPicPr>
              <a:picLocks noChangeAspect="1"/>
            </p:cNvPicPr>
            <p:nvPr/>
          </p:nvPicPr>
          <p:blipFill>
            <a:blip r:embed="rId17"/>
            <a:stretch>
              <a:fillRect/>
            </a:stretch>
          </p:blipFill>
          <p:spPr>
            <a:xfrm rot="5400000">
              <a:off x="507427" y="701973"/>
              <a:ext cx="1469677" cy="1525488"/>
            </a:xfrm>
            <a:prstGeom prst="rect">
              <a:avLst/>
            </a:prstGeom>
          </p:spPr>
        </p:pic>
        <p:pic>
          <p:nvPicPr>
            <p:cNvPr id="29" name="Picture 28"/>
            <p:cNvPicPr>
              <a:picLocks noChangeAspect="1"/>
            </p:cNvPicPr>
            <p:nvPr/>
          </p:nvPicPr>
          <p:blipFill>
            <a:blip r:embed="rId18">
              <a:clrChange>
                <a:clrFrom>
                  <a:srgbClr val="FFFFFF"/>
                </a:clrFrom>
                <a:clrTo>
                  <a:srgbClr val="FFFFFF">
                    <a:alpha val="0"/>
                  </a:srgbClr>
                </a:clrTo>
              </a:clrChange>
            </a:blip>
            <a:stretch>
              <a:fillRect/>
            </a:stretch>
          </p:blipFill>
          <p:spPr>
            <a:xfrm rot="5400000">
              <a:off x="1590257" y="2110596"/>
              <a:ext cx="844470" cy="887653"/>
            </a:xfrm>
            <a:prstGeom prst="rect">
              <a:avLst/>
            </a:prstGeom>
          </p:spPr>
        </p:pic>
      </p:grpSp>
    </p:spTree>
    <p:extLst>
      <p:ext uri="{BB962C8B-B14F-4D97-AF65-F5344CB8AC3E}">
        <p14:creationId xmlns:p14="http://schemas.microsoft.com/office/powerpoint/2010/main" val="31071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0-#ppt_w/2"/>
                                          </p:val>
                                        </p:tav>
                                        <p:tav tm="100000">
                                          <p:val>
                                            <p:strVal val="#ppt_x"/>
                                          </p:val>
                                        </p:tav>
                                      </p:tavLst>
                                    </p:anim>
                                    <p:anim calcmode="lin" valueType="num">
                                      <p:cBhvr additive="base">
                                        <p:cTn id="23" dur="500" fill="hold"/>
                                        <p:tgtEl>
                                          <p:spTgt spid="2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0-#ppt_w/2"/>
                                          </p:val>
                                        </p:tav>
                                        <p:tav tm="100000">
                                          <p:val>
                                            <p:strVal val="#ppt_x"/>
                                          </p:val>
                                        </p:tav>
                                      </p:tavLst>
                                    </p:anim>
                                    <p:anim calcmode="lin" valueType="num">
                                      <p:cBhvr additive="base">
                                        <p:cTn id="38" dur="500" fill="hold"/>
                                        <p:tgtEl>
                                          <p:spTgt spid="31"/>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0-#ppt_w/2"/>
                                          </p:val>
                                        </p:tav>
                                        <p:tav tm="100000">
                                          <p:val>
                                            <p:strVal val="#ppt_x"/>
                                          </p:val>
                                        </p:tav>
                                      </p:tavLst>
                                    </p:anim>
                                    <p:anim calcmode="lin" valueType="num">
                                      <p:cBhvr additive="base">
                                        <p:cTn id="4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96136" y="3867894"/>
            <a:ext cx="720080"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6"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zh-CN" sz="2000" dirty="0">
                <a:latin typeface="Arial" charset="0"/>
                <a:ea typeface="Arial" charset="0"/>
                <a:cs typeface="Arial" charset="0"/>
              </a:rPr>
              <a:t>Q</a:t>
            </a:r>
            <a:r>
              <a:rPr lang="en-US" sz="2000" dirty="0">
                <a:latin typeface="Arial" charset="0"/>
                <a:ea typeface="Arial" charset="0"/>
                <a:cs typeface="Arial" charset="0"/>
              </a:rPr>
              <a:t>uantitative</a:t>
            </a:r>
            <a:r>
              <a:rPr lang="en-US" sz="2000" dirty="0"/>
              <a:t> </a:t>
            </a:r>
            <a:r>
              <a:rPr lang="en-US" sz="2000" dirty="0">
                <a:latin typeface="Arial" charset="0"/>
                <a:ea typeface="Arial" charset="0"/>
                <a:cs typeface="Arial" charset="0"/>
              </a:rPr>
              <a:t>Results</a:t>
            </a:r>
            <a:r>
              <a:rPr lang="zh-CN" altLang="en-US" sz="2000" dirty="0">
                <a:latin typeface="Arial" charset="0"/>
                <a:ea typeface="Arial" charset="0"/>
                <a:cs typeface="Arial" charset="0"/>
              </a:rPr>
              <a:t> </a:t>
            </a:r>
            <a:r>
              <a:rPr lang="en-US" altLang="zh-CN" sz="2000" dirty="0">
                <a:latin typeface="Arial" charset="0"/>
                <a:ea typeface="Arial" charset="0"/>
                <a:cs typeface="Arial" charset="0"/>
              </a:rPr>
              <a:t>with various </a:t>
            </a:r>
            <a:r>
              <a:rPr lang="en-US" sz="2000" b="1" dirty="0">
                <a:latin typeface="Arial" charset="0"/>
                <a:ea typeface="Arial" charset="0"/>
                <a:cs typeface="Arial" charset="0"/>
              </a:rPr>
              <a:t>measures and alternatives</a:t>
            </a:r>
          </a:p>
        </p:txBody>
      </p:sp>
      <p:sp>
        <p:nvSpPr>
          <p:cNvPr id="2" name="TextBox 1"/>
          <p:cNvSpPr txBox="1"/>
          <p:nvPr/>
        </p:nvSpPr>
        <p:spPr>
          <a:xfrm>
            <a:off x="2411760" y="4083918"/>
            <a:ext cx="5040560" cy="338554"/>
          </a:xfrm>
          <a:prstGeom prst="rect">
            <a:avLst/>
          </a:prstGeom>
          <a:noFill/>
        </p:spPr>
        <p:txBody>
          <a:bodyPr wrap="square" rtlCol="0">
            <a:spAutoFit/>
          </a:bodyPr>
          <a:lstStyle/>
          <a:p>
            <a:r>
              <a:rPr lang="en-US" sz="1600" b="1" dirty="0">
                <a:latin typeface="Arial" charset="0"/>
                <a:ea typeface="Arial" charset="0"/>
                <a:cs typeface="Arial" charset="0"/>
              </a:rPr>
              <a:t>Greater score mean better grouping results</a:t>
            </a:r>
          </a:p>
        </p:txBody>
      </p:sp>
      <p:pic>
        <p:nvPicPr>
          <p:cNvPr id="8" name="Picture 7"/>
          <p:cNvPicPr>
            <a:picLocks noChangeAspect="1"/>
          </p:cNvPicPr>
          <p:nvPr/>
        </p:nvPicPr>
        <p:blipFill>
          <a:blip r:embed="rId3"/>
          <a:stretch>
            <a:fillRect/>
          </a:stretch>
        </p:blipFill>
        <p:spPr>
          <a:xfrm>
            <a:off x="965200" y="1085850"/>
            <a:ext cx="7213600" cy="2971800"/>
          </a:xfrm>
          <a:prstGeom prst="rect">
            <a:avLst/>
          </a:prstGeom>
        </p:spPr>
      </p:pic>
      <p:sp>
        <p:nvSpPr>
          <p:cNvPr id="4" name="Rectangle 3"/>
          <p:cNvSpPr/>
          <p:nvPr/>
        </p:nvSpPr>
        <p:spPr>
          <a:xfrm>
            <a:off x="1442472" y="3727444"/>
            <a:ext cx="6585912" cy="216024"/>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491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31640" y="987574"/>
            <a:ext cx="6350000" cy="2679700"/>
          </a:xfrm>
          <a:prstGeom prst="rect">
            <a:avLst/>
          </a:prstGeom>
        </p:spPr>
      </p:pic>
      <p:cxnSp>
        <p:nvCxnSpPr>
          <p:cNvPr id="7" name="Straight Connector 6"/>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9"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altLang="zh-CN" sz="2000" dirty="0">
                <a:latin typeface="Arial" charset="0"/>
                <a:ea typeface="Arial" charset="0"/>
                <a:cs typeface="Arial" charset="0"/>
              </a:rPr>
              <a:t>Q</a:t>
            </a:r>
            <a:r>
              <a:rPr lang="en-US" sz="2000" dirty="0">
                <a:latin typeface="Arial" charset="0"/>
                <a:ea typeface="Arial" charset="0"/>
                <a:cs typeface="Arial" charset="0"/>
              </a:rPr>
              <a:t>uantitative</a:t>
            </a:r>
            <a:r>
              <a:rPr lang="en-US" sz="2000" dirty="0"/>
              <a:t> </a:t>
            </a:r>
            <a:r>
              <a:rPr lang="en-US" sz="2000" dirty="0">
                <a:latin typeface="Arial" charset="0"/>
                <a:ea typeface="Arial" charset="0"/>
                <a:cs typeface="Arial" charset="0"/>
              </a:rPr>
              <a:t>Results</a:t>
            </a:r>
            <a:r>
              <a:rPr lang="zh-CN" altLang="en-US" sz="2000" dirty="0">
                <a:latin typeface="Arial" charset="0"/>
                <a:ea typeface="Arial" charset="0"/>
                <a:cs typeface="Arial" charset="0"/>
              </a:rPr>
              <a:t> </a:t>
            </a:r>
            <a:r>
              <a:rPr lang="en-US" altLang="zh-CN" sz="2000" dirty="0">
                <a:latin typeface="Arial" charset="0"/>
                <a:ea typeface="Arial" charset="0"/>
                <a:cs typeface="Arial" charset="0"/>
              </a:rPr>
              <a:t>with various</a:t>
            </a:r>
            <a:r>
              <a:rPr lang="zh-CN" altLang="en-US" sz="2000" dirty="0">
                <a:latin typeface="Arial" charset="0"/>
                <a:ea typeface="Arial" charset="0"/>
                <a:cs typeface="Arial" charset="0"/>
              </a:rPr>
              <a:t> </a:t>
            </a:r>
            <a:r>
              <a:rPr lang="en-US" altLang="zh-CN" sz="2000" b="1" dirty="0">
                <a:latin typeface="Arial" charset="0"/>
                <a:ea typeface="Arial" charset="0"/>
                <a:cs typeface="Arial" charset="0"/>
              </a:rPr>
              <a:t>Clustering</a:t>
            </a:r>
            <a:r>
              <a:rPr lang="en-US" altLang="zh-CN" sz="2000" dirty="0">
                <a:latin typeface="Arial" charset="0"/>
                <a:ea typeface="Arial" charset="0"/>
                <a:cs typeface="Arial" charset="0"/>
              </a:rPr>
              <a:t> Strategies</a:t>
            </a:r>
            <a:endParaRPr lang="en-US" sz="2000" b="1" dirty="0">
              <a:latin typeface="Arial" charset="0"/>
              <a:ea typeface="Arial" charset="0"/>
              <a:cs typeface="Arial" charset="0"/>
            </a:endParaRPr>
          </a:p>
        </p:txBody>
      </p:sp>
      <p:sp>
        <p:nvSpPr>
          <p:cNvPr id="10" name="Rectangle 9"/>
          <p:cNvSpPr/>
          <p:nvPr/>
        </p:nvSpPr>
        <p:spPr>
          <a:xfrm>
            <a:off x="1298456" y="1347614"/>
            <a:ext cx="6585912" cy="216024"/>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67744" y="3363838"/>
            <a:ext cx="5328592" cy="303436"/>
          </a:xfrm>
          <a:prstGeom prst="rect">
            <a:avLst/>
          </a:prstGeom>
          <a:noFill/>
          <a:ln w="3492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376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96136" y="3867894"/>
            <a:ext cx="720080"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8"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Results</a:t>
            </a:r>
            <a:r>
              <a:rPr lang="zh-CN" altLang="en-US" sz="2000" dirty="0">
                <a:latin typeface="Arial" charset="0"/>
                <a:ea typeface="Arial" charset="0"/>
                <a:cs typeface="Arial" charset="0"/>
              </a:rPr>
              <a:t> </a:t>
            </a:r>
            <a:r>
              <a:rPr lang="en-US" altLang="zh-CN" sz="2000" dirty="0">
                <a:latin typeface="Arial" charset="0"/>
                <a:ea typeface="Arial" charset="0"/>
                <a:cs typeface="Arial" charset="0"/>
              </a:rPr>
              <a:t>of </a:t>
            </a:r>
            <a:r>
              <a:rPr lang="en-US" altLang="zh-CN" sz="2000" b="1" dirty="0">
                <a:latin typeface="Arial" charset="0"/>
                <a:ea typeface="Arial" charset="0"/>
                <a:cs typeface="Arial" charset="0"/>
              </a:rPr>
              <a:t>User Study</a:t>
            </a:r>
            <a:endParaRPr lang="en-US" sz="2000" b="1" dirty="0">
              <a:latin typeface="Arial" charset="0"/>
              <a:ea typeface="Arial" charset="0"/>
              <a:cs typeface="Arial" charset="0"/>
            </a:endParaRPr>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2123728" y="555526"/>
            <a:ext cx="5109006" cy="2684625"/>
          </a:xfrm>
          <a:prstGeom prst="rect">
            <a:avLst/>
          </a:prstGeom>
        </p:spPr>
      </p:pic>
      <p:pic>
        <p:nvPicPr>
          <p:cNvPr id="4" name="Picture 3"/>
          <p:cNvPicPr>
            <a:picLocks noChangeAspect="1"/>
          </p:cNvPicPr>
          <p:nvPr/>
        </p:nvPicPr>
        <p:blipFill>
          <a:blip r:embed="rId4"/>
          <a:stretch>
            <a:fillRect/>
          </a:stretch>
        </p:blipFill>
        <p:spPr>
          <a:xfrm>
            <a:off x="2339752" y="3291830"/>
            <a:ext cx="4559300" cy="1600200"/>
          </a:xfrm>
          <a:prstGeom prst="rect">
            <a:avLst/>
          </a:prstGeom>
        </p:spPr>
      </p:pic>
    </p:spTree>
    <p:extLst>
      <p:ext uri="{BB962C8B-B14F-4D97-AF65-F5344CB8AC3E}">
        <p14:creationId xmlns:p14="http://schemas.microsoft.com/office/powerpoint/2010/main" val="14189660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clrChange>
              <a:clrFrom>
                <a:srgbClr val="FEFEFE"/>
              </a:clrFrom>
              <a:clrTo>
                <a:srgbClr val="FEFEFE">
                  <a:alpha val="0"/>
                </a:srgbClr>
              </a:clrTo>
            </a:clrChange>
          </a:blip>
          <a:stretch>
            <a:fillRect/>
          </a:stretch>
        </p:blipFill>
        <p:spPr>
          <a:xfrm>
            <a:off x="2915816" y="932619"/>
            <a:ext cx="4158777" cy="4231419"/>
          </a:xfrm>
          <a:prstGeom prst="rect">
            <a:avLst/>
          </a:prstGeom>
        </p:spPr>
      </p:pic>
      <p:cxnSp>
        <p:nvCxnSpPr>
          <p:cNvPr id="5" name="Straight Connector 4"/>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7"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b="1" dirty="0">
                <a:latin typeface="Arial" charset="0"/>
                <a:ea typeface="Arial" charset="0"/>
                <a:cs typeface="Arial" charset="0"/>
              </a:rPr>
              <a:t>Limitation on model</a:t>
            </a:r>
          </a:p>
        </p:txBody>
      </p:sp>
      <p:sp>
        <p:nvSpPr>
          <p:cNvPr id="2" name="TextBox 1"/>
          <p:cNvSpPr txBox="1"/>
          <p:nvPr/>
        </p:nvSpPr>
        <p:spPr>
          <a:xfrm>
            <a:off x="805800" y="2911093"/>
            <a:ext cx="3096344" cy="369332"/>
          </a:xfrm>
          <a:prstGeom prst="rect">
            <a:avLst/>
          </a:prstGeom>
          <a:noFill/>
        </p:spPr>
        <p:txBody>
          <a:bodyPr wrap="square" rtlCol="0">
            <a:spAutoFit/>
          </a:bodyPr>
          <a:lstStyle/>
          <a:p>
            <a:pPr algn="ctr"/>
            <a:r>
              <a:rPr lang="en-US" b="1" dirty="0">
                <a:latin typeface="Arial" charset="0"/>
                <a:ea typeface="Arial" charset="0"/>
                <a:cs typeface="Arial" charset="0"/>
              </a:rPr>
              <a:t>No Semantic knowledge</a:t>
            </a:r>
          </a:p>
        </p:txBody>
      </p:sp>
      <p:grpSp>
        <p:nvGrpSpPr>
          <p:cNvPr id="23" name="Group 22"/>
          <p:cNvGrpSpPr/>
          <p:nvPr/>
        </p:nvGrpSpPr>
        <p:grpSpPr>
          <a:xfrm>
            <a:off x="1468056" y="1003465"/>
            <a:ext cx="3550132" cy="996934"/>
            <a:chOff x="1468056" y="833105"/>
            <a:chExt cx="3550132" cy="996934"/>
          </a:xfrm>
        </p:grpSpPr>
        <p:cxnSp>
          <p:nvCxnSpPr>
            <p:cNvPr id="18" name="Straight Arrow Connector 17"/>
            <p:cNvCxnSpPr/>
            <p:nvPr/>
          </p:nvCxnSpPr>
          <p:spPr>
            <a:xfrm>
              <a:off x="3694884" y="1203598"/>
              <a:ext cx="1323304" cy="6264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68056" y="833105"/>
              <a:ext cx="2699479" cy="30777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1400" dirty="0">
                  <a:latin typeface="Arial" charset="0"/>
                  <a:ea typeface="Arial" charset="0"/>
                  <a:cs typeface="Arial" charset="0"/>
                </a:rPr>
                <a:t>Unreasonable grouping results </a:t>
              </a:r>
            </a:p>
          </p:txBody>
        </p:sp>
      </p:grpSp>
      <p:grpSp>
        <p:nvGrpSpPr>
          <p:cNvPr id="24" name="Group 23"/>
          <p:cNvGrpSpPr/>
          <p:nvPr/>
        </p:nvGrpSpPr>
        <p:grpSpPr>
          <a:xfrm>
            <a:off x="5292080" y="2801336"/>
            <a:ext cx="2699479" cy="934650"/>
            <a:chOff x="5292080" y="2630976"/>
            <a:chExt cx="2699479" cy="934650"/>
          </a:xfrm>
        </p:grpSpPr>
        <p:cxnSp>
          <p:nvCxnSpPr>
            <p:cNvPr id="13" name="Straight Arrow Connector 12"/>
            <p:cNvCxnSpPr/>
            <p:nvPr/>
          </p:nvCxnSpPr>
          <p:spPr>
            <a:xfrm flipV="1">
              <a:off x="5724128" y="2630976"/>
              <a:ext cx="72008" cy="5888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292080" y="3257849"/>
              <a:ext cx="2699479" cy="30777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1400" dirty="0">
                  <a:latin typeface="Arial" charset="0"/>
                  <a:ea typeface="Arial" charset="0"/>
                  <a:cs typeface="Arial" charset="0"/>
                </a:rPr>
                <a:t>Unreasonable grouping results </a:t>
              </a:r>
            </a:p>
          </p:txBody>
        </p:sp>
      </p:grpSp>
    </p:spTree>
    <p:extLst>
      <p:ext uri="{BB962C8B-B14F-4D97-AF65-F5344CB8AC3E}">
        <p14:creationId xmlns:p14="http://schemas.microsoft.com/office/powerpoint/2010/main" val="200563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7"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b="1" dirty="0">
                <a:latin typeface="Arial" charset="0"/>
                <a:ea typeface="Arial" charset="0"/>
                <a:cs typeface="Arial" charset="0"/>
              </a:rPr>
              <a:t>Limitation on input data</a:t>
            </a:r>
          </a:p>
        </p:txBody>
      </p:sp>
      <p:pic>
        <p:nvPicPr>
          <p:cNvPr id="6" name="Picture 5"/>
          <p:cNvPicPr>
            <a:picLocks noChangeAspect="1"/>
          </p:cNvPicPr>
          <p:nvPr/>
        </p:nvPicPr>
        <p:blipFill>
          <a:blip r:embed="rId3"/>
          <a:stretch>
            <a:fillRect/>
          </a:stretch>
        </p:blipFill>
        <p:spPr>
          <a:xfrm>
            <a:off x="2195736" y="987574"/>
            <a:ext cx="4717504" cy="3704450"/>
          </a:xfrm>
          <a:prstGeom prst="rect">
            <a:avLst/>
          </a:prstGeom>
        </p:spPr>
      </p:pic>
      <p:grpSp>
        <p:nvGrpSpPr>
          <p:cNvPr id="10" name="Group 9"/>
          <p:cNvGrpSpPr/>
          <p:nvPr/>
        </p:nvGrpSpPr>
        <p:grpSpPr>
          <a:xfrm>
            <a:off x="2915816" y="798229"/>
            <a:ext cx="1512168" cy="837417"/>
            <a:chOff x="2915816" y="798229"/>
            <a:chExt cx="1512168" cy="837417"/>
          </a:xfrm>
        </p:grpSpPr>
        <p:cxnSp>
          <p:nvCxnSpPr>
            <p:cNvPr id="8" name="Straight Arrow Connector 7"/>
            <p:cNvCxnSpPr/>
            <p:nvPr/>
          </p:nvCxnSpPr>
          <p:spPr>
            <a:xfrm>
              <a:off x="3635896" y="1106006"/>
              <a:ext cx="792088" cy="529640"/>
            </a:xfrm>
            <a:prstGeom prst="straightConnector1">
              <a:avLst/>
            </a:prstGeom>
            <a:ln w="381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915816" y="798229"/>
              <a:ext cx="655672" cy="307777"/>
            </a:xfrm>
            <a:prstGeom prst="rect">
              <a:avLst/>
            </a:prstGeom>
            <a:solidFill>
              <a:srgbClr val="0432FF"/>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400">
                  <a:latin typeface="Arial" charset="0"/>
                  <a:ea typeface="Arial" charset="0"/>
                  <a:cs typeface="Arial" charset="0"/>
                </a:rPr>
                <a:t>Edge</a:t>
              </a:r>
              <a:endParaRPr lang="en-US" sz="1400" dirty="0">
                <a:latin typeface="Arial" charset="0"/>
                <a:ea typeface="Arial" charset="0"/>
                <a:cs typeface="Arial" charset="0"/>
              </a:endParaRPr>
            </a:p>
          </p:txBody>
        </p:sp>
      </p:grpSp>
      <p:cxnSp>
        <p:nvCxnSpPr>
          <p:cNvPr id="12" name="Straight Arrow Connector 11"/>
          <p:cNvCxnSpPr/>
          <p:nvPr/>
        </p:nvCxnSpPr>
        <p:spPr>
          <a:xfrm flipH="1" flipV="1">
            <a:off x="6219278" y="2715766"/>
            <a:ext cx="368946" cy="443821"/>
          </a:xfrm>
          <a:prstGeom prst="straightConnector1">
            <a:avLst/>
          </a:prstGeom>
          <a:ln w="381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444208" y="3219822"/>
            <a:ext cx="864096" cy="307777"/>
          </a:xfrm>
          <a:prstGeom prst="rect">
            <a:avLst/>
          </a:prstGeom>
          <a:solidFill>
            <a:srgbClr val="0432FF"/>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1400">
                <a:latin typeface="Arial" charset="0"/>
                <a:ea typeface="Arial" charset="0"/>
                <a:cs typeface="Arial" charset="0"/>
              </a:rPr>
              <a:t>Regions</a:t>
            </a:r>
            <a:endParaRPr lang="en-US" sz="1400" dirty="0">
              <a:latin typeface="Arial" charset="0"/>
              <a:ea typeface="Arial" charset="0"/>
              <a:cs typeface="Arial" charset="0"/>
            </a:endParaRPr>
          </a:p>
        </p:txBody>
      </p:sp>
    </p:spTree>
    <p:extLst>
      <p:ext uri="{BB962C8B-B14F-4D97-AF65-F5344CB8AC3E}">
        <p14:creationId xmlns:p14="http://schemas.microsoft.com/office/powerpoint/2010/main" val="43641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grpSp>
        <p:nvGrpSpPr>
          <p:cNvPr id="13" name="Group 12"/>
          <p:cNvGrpSpPr/>
          <p:nvPr/>
        </p:nvGrpSpPr>
        <p:grpSpPr>
          <a:xfrm>
            <a:off x="251521" y="1454730"/>
            <a:ext cx="2527300" cy="2961281"/>
            <a:chOff x="251520" y="2311978"/>
            <a:chExt cx="2527300" cy="2961280"/>
          </a:xfrm>
        </p:grpSpPr>
        <p:sp>
          <p:nvSpPr>
            <p:cNvPr id="4" name="Rectangle 3"/>
            <p:cNvSpPr/>
            <p:nvPr/>
          </p:nvSpPr>
          <p:spPr>
            <a:xfrm>
              <a:off x="673521" y="4903926"/>
              <a:ext cx="1505540" cy="369332"/>
            </a:xfrm>
            <a:prstGeom prst="rect">
              <a:avLst/>
            </a:prstGeom>
          </p:spPr>
          <p:txBody>
            <a:bodyPr wrap="none">
              <a:spAutoFit/>
            </a:bodyPr>
            <a:lstStyle/>
            <a:p>
              <a:r>
                <a:rPr lang="en-US" dirty="0">
                  <a:latin typeface="Arial" charset="0"/>
                  <a:ea typeface="Arial" charset="0"/>
                  <a:cs typeface="Arial" charset="0"/>
                </a:rPr>
                <a:t>Input Pattern</a:t>
              </a:r>
            </a:p>
          </p:txBody>
        </p:sp>
        <p:pic>
          <p:nvPicPr>
            <p:cNvPr id="10" name="Picture 9"/>
            <p:cNvPicPr>
              <a:picLocks noChangeAspect="1"/>
            </p:cNvPicPr>
            <p:nvPr/>
          </p:nvPicPr>
          <p:blipFill>
            <a:blip r:embed="rId3"/>
            <a:stretch>
              <a:fillRect/>
            </a:stretch>
          </p:blipFill>
          <p:spPr>
            <a:xfrm>
              <a:off x="251520" y="2311978"/>
              <a:ext cx="2527300" cy="2400300"/>
            </a:xfrm>
            <a:prstGeom prst="rect">
              <a:avLst/>
            </a:prstGeom>
          </p:spPr>
        </p:pic>
      </p:grpSp>
      <p:grpSp>
        <p:nvGrpSpPr>
          <p:cNvPr id="14" name="Group 13"/>
          <p:cNvGrpSpPr/>
          <p:nvPr/>
        </p:nvGrpSpPr>
        <p:grpSpPr>
          <a:xfrm>
            <a:off x="3168304" y="1384169"/>
            <a:ext cx="2493683" cy="3021813"/>
            <a:chOff x="3168302" y="2316294"/>
            <a:chExt cx="2493683" cy="2947934"/>
          </a:xfrm>
        </p:grpSpPr>
        <p:sp>
          <p:nvSpPr>
            <p:cNvPr id="9" name="Rectangle 8"/>
            <p:cNvSpPr/>
            <p:nvPr/>
          </p:nvSpPr>
          <p:spPr>
            <a:xfrm>
              <a:off x="3204715" y="4903926"/>
              <a:ext cx="2198038" cy="360302"/>
            </a:xfrm>
            <a:prstGeom prst="rect">
              <a:avLst/>
            </a:prstGeom>
          </p:spPr>
          <p:txBody>
            <a:bodyPr wrap="none">
              <a:spAutoFit/>
            </a:bodyPr>
            <a:lstStyle/>
            <a:p>
              <a:r>
                <a:rPr lang="en-US" dirty="0">
                  <a:latin typeface="Arial" charset="0"/>
                  <a:ea typeface="Arial" charset="0"/>
                  <a:cs typeface="Arial" charset="0"/>
                </a:rPr>
                <a:t>Symmetry rule wins</a:t>
              </a:r>
            </a:p>
          </p:txBody>
        </p:sp>
        <p:pic>
          <p:nvPicPr>
            <p:cNvPr id="11" name="Picture 10"/>
            <p:cNvPicPr>
              <a:picLocks noChangeAspect="1"/>
            </p:cNvPicPr>
            <p:nvPr/>
          </p:nvPicPr>
          <p:blipFill>
            <a:blip r:embed="rId4"/>
            <a:stretch>
              <a:fillRect/>
            </a:stretch>
          </p:blipFill>
          <p:spPr>
            <a:xfrm>
              <a:off x="3168302" y="2316294"/>
              <a:ext cx="2493683" cy="2391668"/>
            </a:xfrm>
            <a:prstGeom prst="rect">
              <a:avLst/>
            </a:prstGeom>
          </p:spPr>
        </p:pic>
      </p:grpSp>
      <p:grpSp>
        <p:nvGrpSpPr>
          <p:cNvPr id="15" name="Group 14"/>
          <p:cNvGrpSpPr/>
          <p:nvPr/>
        </p:nvGrpSpPr>
        <p:grpSpPr>
          <a:xfrm>
            <a:off x="6136671" y="1408037"/>
            <a:ext cx="2493683" cy="3007972"/>
            <a:chOff x="6136670" y="2265287"/>
            <a:chExt cx="2493683" cy="3007971"/>
          </a:xfrm>
        </p:grpSpPr>
        <p:sp>
          <p:nvSpPr>
            <p:cNvPr id="8" name="Rectangle 7"/>
            <p:cNvSpPr/>
            <p:nvPr/>
          </p:nvSpPr>
          <p:spPr>
            <a:xfrm>
              <a:off x="6337414" y="4903926"/>
              <a:ext cx="2095445" cy="369332"/>
            </a:xfrm>
            <a:prstGeom prst="rect">
              <a:avLst/>
            </a:prstGeom>
          </p:spPr>
          <p:txBody>
            <a:bodyPr wrap="none">
              <a:spAutoFit/>
            </a:bodyPr>
            <a:lstStyle/>
            <a:p>
              <a:r>
                <a:rPr lang="en-US" dirty="0">
                  <a:latin typeface="Arial" charset="0"/>
                  <a:ea typeface="Arial" charset="0"/>
                  <a:cs typeface="Arial" charset="0"/>
                </a:rPr>
                <a:t>Similarity rule wins</a:t>
              </a:r>
            </a:p>
          </p:txBody>
        </p:sp>
        <p:pic>
          <p:nvPicPr>
            <p:cNvPr id="12" name="Picture 11"/>
            <p:cNvPicPr>
              <a:picLocks noChangeAspect="1"/>
            </p:cNvPicPr>
            <p:nvPr/>
          </p:nvPicPr>
          <p:blipFill>
            <a:blip r:embed="rId5"/>
            <a:stretch>
              <a:fillRect/>
            </a:stretch>
          </p:blipFill>
          <p:spPr>
            <a:xfrm>
              <a:off x="6136670" y="2265287"/>
              <a:ext cx="2493683" cy="2493683"/>
            </a:xfrm>
            <a:prstGeom prst="rect">
              <a:avLst/>
            </a:prstGeom>
          </p:spPr>
        </p:pic>
      </p:grpSp>
      <p:sp>
        <p:nvSpPr>
          <p:cNvPr id="16" name="Title 6"/>
          <p:cNvSpPr txBox="1">
            <a:spLocks/>
          </p:cNvSpPr>
          <p:nvPr/>
        </p:nvSpPr>
        <p:spPr>
          <a:xfrm>
            <a:off x="805800" y="123478"/>
            <a:ext cx="7543800" cy="6846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000" b="1" dirty="0">
                <a:latin typeface="Arial" charset="0"/>
                <a:ea typeface="Arial" charset="0"/>
                <a:cs typeface="Arial" charset="0"/>
              </a:rPr>
              <a:t>Challenges</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(1)</a:t>
            </a:r>
            <a:r>
              <a:rPr lang="en-US" altLang="zh-CN" sz="2800" dirty="0">
                <a:latin typeface="Abadi MT Condensed Extra Bold" charset="0"/>
                <a:ea typeface="Abadi MT Condensed Extra Bold" charset="0"/>
                <a:cs typeface="Abadi MT Condensed Extra Bold" charset="0"/>
              </a:rPr>
              <a:t>: </a:t>
            </a:r>
            <a:r>
              <a:rPr lang="en-US" sz="2000" dirty="0"/>
              <a:t> </a:t>
            </a:r>
            <a:r>
              <a:rPr lang="en-US" sz="2000" dirty="0">
                <a:latin typeface="Arial" charset="0"/>
                <a:ea typeface="Arial" charset="0"/>
                <a:cs typeface="Arial" charset="0"/>
              </a:rPr>
              <a:t>conflicting grouping principles</a:t>
            </a:r>
          </a:p>
        </p:txBody>
      </p:sp>
    </p:spTree>
    <p:extLst>
      <p:ext uri="{BB962C8B-B14F-4D97-AF65-F5344CB8AC3E}">
        <p14:creationId xmlns:p14="http://schemas.microsoft.com/office/powerpoint/2010/main" val="9949779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7"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b="1" dirty="0">
                <a:latin typeface="Arial" charset="0"/>
                <a:ea typeface="Arial" charset="0"/>
                <a:cs typeface="Arial" charset="0"/>
              </a:rPr>
              <a:t>Future work: </a:t>
            </a:r>
            <a:r>
              <a:rPr lang="en-US" sz="2000" dirty="0">
                <a:latin typeface="Arial" charset="0"/>
                <a:ea typeface="Arial" charset="0"/>
                <a:cs typeface="Arial" charset="0"/>
              </a:rPr>
              <a:t>Unified Framework for Various types of Input Data</a:t>
            </a:r>
          </a:p>
        </p:txBody>
      </p:sp>
      <p:pic>
        <p:nvPicPr>
          <p:cNvPr id="3" name="Picture 2"/>
          <p:cNvPicPr>
            <a:picLocks noChangeAspect="1"/>
          </p:cNvPicPr>
          <p:nvPr/>
        </p:nvPicPr>
        <p:blipFill>
          <a:blip r:embed="rId3"/>
          <a:stretch>
            <a:fillRect/>
          </a:stretch>
        </p:blipFill>
        <p:spPr>
          <a:xfrm>
            <a:off x="1475656" y="843558"/>
            <a:ext cx="6432376" cy="3980033"/>
          </a:xfrm>
          <a:prstGeom prst="rect">
            <a:avLst/>
          </a:prstGeom>
        </p:spPr>
      </p:pic>
    </p:spTree>
    <p:extLst>
      <p:ext uri="{BB962C8B-B14F-4D97-AF65-F5344CB8AC3E}">
        <p14:creationId xmlns:p14="http://schemas.microsoft.com/office/powerpoint/2010/main" val="1279975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7"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Other Future Directions: </a:t>
            </a:r>
            <a:r>
              <a:rPr lang="en-US" sz="2000" b="1" dirty="0">
                <a:latin typeface="Arial" charset="0"/>
                <a:ea typeface="Arial" charset="0"/>
                <a:cs typeface="Arial" charset="0"/>
              </a:rPr>
              <a:t>Hierarchical Grouping </a:t>
            </a:r>
          </a:p>
        </p:txBody>
      </p:sp>
      <p:pic>
        <p:nvPicPr>
          <p:cNvPr id="2" name="Picture 1"/>
          <p:cNvPicPr>
            <a:picLocks noChangeAspect="1"/>
          </p:cNvPicPr>
          <p:nvPr/>
        </p:nvPicPr>
        <p:blipFill>
          <a:blip r:embed="rId3"/>
          <a:stretch>
            <a:fillRect/>
          </a:stretch>
        </p:blipFill>
        <p:spPr>
          <a:xfrm>
            <a:off x="1675304" y="952914"/>
            <a:ext cx="5184576" cy="1690844"/>
          </a:xfrm>
          <a:prstGeom prst="rect">
            <a:avLst/>
          </a:prstGeom>
        </p:spPr>
      </p:pic>
      <p:pic>
        <p:nvPicPr>
          <p:cNvPr id="4" name="Picture 3"/>
          <p:cNvPicPr>
            <a:picLocks noChangeAspect="1"/>
          </p:cNvPicPr>
          <p:nvPr/>
        </p:nvPicPr>
        <p:blipFill>
          <a:blip r:embed="rId4"/>
          <a:stretch>
            <a:fillRect/>
          </a:stretch>
        </p:blipFill>
        <p:spPr>
          <a:xfrm>
            <a:off x="1854653" y="2859782"/>
            <a:ext cx="5021603" cy="1680658"/>
          </a:xfrm>
          <a:prstGeom prst="rect">
            <a:avLst/>
          </a:prstGeom>
        </p:spPr>
      </p:pic>
      <p:pic>
        <p:nvPicPr>
          <p:cNvPr id="6" name="Picture 5"/>
          <p:cNvPicPr>
            <a:picLocks noChangeAspect="1"/>
          </p:cNvPicPr>
          <p:nvPr/>
        </p:nvPicPr>
        <p:blipFill>
          <a:blip r:embed="rId5"/>
          <a:stretch>
            <a:fillRect/>
          </a:stretch>
        </p:blipFill>
        <p:spPr>
          <a:xfrm flipV="1">
            <a:off x="5910684" y="2597398"/>
            <a:ext cx="317500" cy="406400"/>
          </a:xfrm>
          <a:prstGeom prst="rect">
            <a:avLst/>
          </a:prstGeom>
        </p:spPr>
      </p:pic>
      <p:sp>
        <p:nvSpPr>
          <p:cNvPr id="9" name="TextBox 8"/>
          <p:cNvSpPr txBox="1"/>
          <p:nvPr/>
        </p:nvSpPr>
        <p:spPr>
          <a:xfrm>
            <a:off x="3275856" y="4731990"/>
            <a:ext cx="2170390" cy="338554"/>
          </a:xfrm>
          <a:prstGeom prst="rect">
            <a:avLst/>
          </a:prstGeom>
          <a:noFill/>
        </p:spPr>
        <p:txBody>
          <a:bodyPr wrap="square" rtlCol="0">
            <a:spAutoFit/>
          </a:bodyPr>
          <a:lstStyle/>
          <a:p>
            <a:r>
              <a:rPr lang="en-US" sz="1600" b="1" dirty="0">
                <a:latin typeface="Arial" charset="0"/>
                <a:ea typeface="Arial" charset="0"/>
                <a:cs typeface="Arial" charset="0"/>
              </a:rPr>
              <a:t>The optimal  result</a:t>
            </a:r>
          </a:p>
        </p:txBody>
      </p:sp>
    </p:spTree>
    <p:extLst>
      <p:ext uri="{BB962C8B-B14F-4D97-AF65-F5344CB8AC3E}">
        <p14:creationId xmlns:p14="http://schemas.microsoft.com/office/powerpoint/2010/main" val="4050114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7"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Other Future Directions: </a:t>
            </a:r>
            <a:r>
              <a:rPr lang="en-US" sz="2000" b="1" dirty="0">
                <a:latin typeface="Arial" charset="0"/>
                <a:ea typeface="Arial" charset="0"/>
                <a:cs typeface="Arial" charset="0"/>
              </a:rPr>
              <a:t>learn to rank grouping results</a:t>
            </a:r>
          </a:p>
        </p:txBody>
      </p:sp>
      <p:pic>
        <p:nvPicPr>
          <p:cNvPr id="4" name="Picture 3"/>
          <p:cNvPicPr>
            <a:picLocks noChangeAspect="1"/>
          </p:cNvPicPr>
          <p:nvPr/>
        </p:nvPicPr>
        <p:blipFill>
          <a:blip r:embed="rId3"/>
          <a:stretch>
            <a:fillRect/>
          </a:stretch>
        </p:blipFill>
        <p:spPr>
          <a:xfrm>
            <a:off x="96540" y="1275606"/>
            <a:ext cx="2882900" cy="2768600"/>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3055011" y="1303048"/>
            <a:ext cx="3012049" cy="2564845"/>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6073204" y="1131590"/>
            <a:ext cx="3035300" cy="3035300"/>
          </a:xfrm>
          <a:prstGeom prst="rect">
            <a:avLst/>
          </a:prstGeom>
        </p:spPr>
      </p:pic>
      <p:sp>
        <p:nvSpPr>
          <p:cNvPr id="9" name="TextBox 8"/>
          <p:cNvSpPr txBox="1"/>
          <p:nvPr/>
        </p:nvSpPr>
        <p:spPr>
          <a:xfrm>
            <a:off x="2616820" y="4276721"/>
            <a:ext cx="4320480" cy="369332"/>
          </a:xfrm>
          <a:prstGeom prst="rect">
            <a:avLst/>
          </a:prstGeom>
          <a:noFill/>
        </p:spPr>
        <p:txBody>
          <a:bodyPr wrap="square" rtlCol="0">
            <a:spAutoFit/>
          </a:bodyPr>
          <a:lstStyle/>
          <a:p>
            <a:r>
              <a:rPr lang="en-US" b="1" dirty="0">
                <a:latin typeface="Arial" charset="0"/>
                <a:ea typeface="Arial" charset="0"/>
                <a:cs typeface="Arial" charset="0"/>
              </a:rPr>
              <a:t>Which Grouping Results is better?</a:t>
            </a:r>
          </a:p>
        </p:txBody>
      </p:sp>
      <p:sp>
        <p:nvSpPr>
          <p:cNvPr id="2" name="Rectangle 1"/>
          <p:cNvSpPr/>
          <p:nvPr/>
        </p:nvSpPr>
        <p:spPr>
          <a:xfrm>
            <a:off x="96540" y="987574"/>
            <a:ext cx="2923757" cy="3168352"/>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46375" y="1014884"/>
            <a:ext cx="2923757" cy="3168352"/>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84747" y="1014884"/>
            <a:ext cx="2923757" cy="3168352"/>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32644" y="3859511"/>
            <a:ext cx="1152128" cy="338554"/>
          </a:xfrm>
          <a:prstGeom prst="rect">
            <a:avLst/>
          </a:prstGeom>
          <a:noFill/>
        </p:spPr>
        <p:txBody>
          <a:bodyPr wrap="square" rtlCol="0">
            <a:spAutoFit/>
          </a:bodyPr>
          <a:lstStyle/>
          <a:p>
            <a:pPr algn="ctr"/>
            <a:r>
              <a:rPr lang="en-US" sz="1600" b="1" dirty="0">
                <a:latin typeface="Arial" charset="0"/>
                <a:ea typeface="Arial" charset="0"/>
                <a:cs typeface="Arial" charset="0"/>
              </a:rPr>
              <a:t>Input</a:t>
            </a:r>
          </a:p>
        </p:txBody>
      </p:sp>
      <p:sp>
        <p:nvSpPr>
          <p:cNvPr id="12" name="Rectangle 11"/>
          <p:cNvSpPr/>
          <p:nvPr/>
        </p:nvSpPr>
        <p:spPr>
          <a:xfrm>
            <a:off x="3981900" y="3858602"/>
            <a:ext cx="1633781" cy="369332"/>
          </a:xfrm>
          <a:prstGeom prst="rect">
            <a:avLst/>
          </a:prstGeom>
        </p:spPr>
        <p:txBody>
          <a:bodyPr wrap="none">
            <a:spAutoFit/>
          </a:bodyPr>
          <a:lstStyle/>
          <a:p>
            <a:r>
              <a:rPr lang="en-US" b="1" dirty="0">
                <a:latin typeface="Arial" charset="0"/>
                <a:ea typeface="Arial" charset="0"/>
                <a:cs typeface="Arial" charset="0"/>
              </a:rPr>
              <a:t>Grouping (a) </a:t>
            </a:r>
            <a:endParaRPr lang="en-US" dirty="0"/>
          </a:p>
        </p:txBody>
      </p:sp>
      <p:sp>
        <p:nvSpPr>
          <p:cNvPr id="13" name="Rectangle 12"/>
          <p:cNvSpPr/>
          <p:nvPr/>
        </p:nvSpPr>
        <p:spPr>
          <a:xfrm>
            <a:off x="7041584" y="3858602"/>
            <a:ext cx="1582484" cy="369332"/>
          </a:xfrm>
          <a:prstGeom prst="rect">
            <a:avLst/>
          </a:prstGeom>
        </p:spPr>
        <p:txBody>
          <a:bodyPr wrap="none">
            <a:spAutoFit/>
          </a:bodyPr>
          <a:lstStyle/>
          <a:p>
            <a:r>
              <a:rPr lang="en-US" b="1" dirty="0">
                <a:latin typeface="Arial" charset="0"/>
                <a:ea typeface="Arial" charset="0"/>
                <a:cs typeface="Arial" charset="0"/>
              </a:rPr>
              <a:t>Grouping (b)</a:t>
            </a:r>
            <a:endParaRPr lang="en-US" dirty="0"/>
          </a:p>
        </p:txBody>
      </p:sp>
    </p:spTree>
    <p:extLst>
      <p:ext uri="{BB962C8B-B14F-4D97-AF65-F5344CB8AC3E}">
        <p14:creationId xmlns:p14="http://schemas.microsoft.com/office/powerpoint/2010/main" val="305278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9" name="TextBox 8"/>
          <p:cNvSpPr txBox="1"/>
          <p:nvPr/>
        </p:nvSpPr>
        <p:spPr>
          <a:xfrm>
            <a:off x="3087754" y="4362658"/>
            <a:ext cx="3284446" cy="369332"/>
          </a:xfrm>
          <a:prstGeom prst="rect">
            <a:avLst/>
          </a:prstGeom>
          <a:noFill/>
        </p:spPr>
        <p:txBody>
          <a:bodyPr wrap="square" rtlCol="0">
            <a:spAutoFit/>
          </a:bodyPr>
          <a:lstStyle/>
          <a:p>
            <a:r>
              <a:rPr lang="en-US" b="1">
                <a:latin typeface="Arial" charset="0"/>
                <a:ea typeface="Arial" charset="0"/>
                <a:cs typeface="Arial" charset="0"/>
              </a:rPr>
              <a:t>Ranking order Changed </a:t>
            </a:r>
            <a:endParaRPr lang="en-US" b="1" dirty="0">
              <a:latin typeface="Arial" charset="0"/>
              <a:ea typeface="Arial" charset="0"/>
              <a:cs typeface="Arial" charset="0"/>
            </a:endParaRPr>
          </a:p>
        </p:txBody>
      </p:sp>
      <p:sp>
        <p:nvSpPr>
          <p:cNvPr id="2" name="Rectangle 1"/>
          <p:cNvSpPr/>
          <p:nvPr/>
        </p:nvSpPr>
        <p:spPr>
          <a:xfrm>
            <a:off x="96540" y="987574"/>
            <a:ext cx="2923757" cy="3168352"/>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46375" y="1014884"/>
            <a:ext cx="2923757" cy="3168352"/>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84747" y="1014884"/>
            <a:ext cx="2923757" cy="3168352"/>
          </a:xfrm>
          <a:prstGeom prst="rect">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32644" y="3859511"/>
            <a:ext cx="1152128" cy="338554"/>
          </a:xfrm>
          <a:prstGeom prst="rect">
            <a:avLst/>
          </a:prstGeom>
          <a:noFill/>
        </p:spPr>
        <p:txBody>
          <a:bodyPr wrap="square" rtlCol="0">
            <a:spAutoFit/>
          </a:bodyPr>
          <a:lstStyle/>
          <a:p>
            <a:pPr algn="ctr"/>
            <a:r>
              <a:rPr lang="en-US" sz="1600" b="1" dirty="0">
                <a:latin typeface="Arial" charset="0"/>
                <a:ea typeface="Arial" charset="0"/>
                <a:cs typeface="Arial" charset="0"/>
              </a:rPr>
              <a:t>Input</a:t>
            </a:r>
          </a:p>
        </p:txBody>
      </p:sp>
      <p:sp>
        <p:nvSpPr>
          <p:cNvPr id="12" name="Rectangle 11"/>
          <p:cNvSpPr/>
          <p:nvPr/>
        </p:nvSpPr>
        <p:spPr>
          <a:xfrm>
            <a:off x="3981900" y="3858602"/>
            <a:ext cx="1633781" cy="369332"/>
          </a:xfrm>
          <a:prstGeom prst="rect">
            <a:avLst/>
          </a:prstGeom>
        </p:spPr>
        <p:txBody>
          <a:bodyPr wrap="none">
            <a:spAutoFit/>
          </a:bodyPr>
          <a:lstStyle/>
          <a:p>
            <a:r>
              <a:rPr lang="en-US" b="1" dirty="0">
                <a:latin typeface="Arial" charset="0"/>
                <a:ea typeface="Arial" charset="0"/>
                <a:cs typeface="Arial" charset="0"/>
              </a:rPr>
              <a:t>Grouping (a) </a:t>
            </a:r>
            <a:endParaRPr lang="en-US" dirty="0"/>
          </a:p>
        </p:txBody>
      </p:sp>
      <p:sp>
        <p:nvSpPr>
          <p:cNvPr id="13" name="Rectangle 12"/>
          <p:cNvSpPr/>
          <p:nvPr/>
        </p:nvSpPr>
        <p:spPr>
          <a:xfrm>
            <a:off x="7041584" y="3858602"/>
            <a:ext cx="1582484" cy="369332"/>
          </a:xfrm>
          <a:prstGeom prst="rect">
            <a:avLst/>
          </a:prstGeom>
        </p:spPr>
        <p:txBody>
          <a:bodyPr wrap="none">
            <a:spAutoFit/>
          </a:bodyPr>
          <a:lstStyle/>
          <a:p>
            <a:r>
              <a:rPr lang="en-US" b="1" dirty="0">
                <a:latin typeface="Arial" charset="0"/>
                <a:ea typeface="Arial" charset="0"/>
                <a:cs typeface="Arial" charset="0"/>
              </a:rPr>
              <a:t>Grouping (b)</a:t>
            </a:r>
            <a:endParaRPr lang="en-US" dirty="0"/>
          </a:p>
        </p:txBody>
      </p:sp>
      <p:pic>
        <p:nvPicPr>
          <p:cNvPr id="14" name="Picture 13"/>
          <p:cNvPicPr>
            <a:picLocks noChangeAspect="1"/>
          </p:cNvPicPr>
          <p:nvPr/>
        </p:nvPicPr>
        <p:blipFill>
          <a:blip r:embed="rId3">
            <a:clrChange>
              <a:clrFrom>
                <a:srgbClr val="FFFFFF"/>
              </a:clrFrom>
              <a:clrTo>
                <a:srgbClr val="FFFFFF">
                  <a:alpha val="0"/>
                </a:srgbClr>
              </a:clrTo>
            </a:clrChange>
          </a:blip>
          <a:stretch>
            <a:fillRect/>
          </a:stretch>
        </p:blipFill>
        <p:spPr>
          <a:xfrm>
            <a:off x="179512" y="1171302"/>
            <a:ext cx="2750308" cy="2768600"/>
          </a:xfrm>
          <a:prstGeom prst="rect">
            <a:avLst/>
          </a:prstGeom>
        </p:spPr>
      </p:pic>
      <p:pic>
        <p:nvPicPr>
          <p:cNvPr id="15" name="Picture 14"/>
          <p:cNvPicPr>
            <a:picLocks noChangeAspect="1"/>
          </p:cNvPicPr>
          <p:nvPr/>
        </p:nvPicPr>
        <p:blipFill>
          <a:blip r:embed="rId4">
            <a:clrChange>
              <a:clrFrom>
                <a:srgbClr val="FFFFFF"/>
              </a:clrFrom>
              <a:clrTo>
                <a:srgbClr val="FFFFFF">
                  <a:alpha val="0"/>
                </a:srgbClr>
              </a:clrTo>
            </a:clrChange>
          </a:blip>
          <a:stretch>
            <a:fillRect/>
          </a:stretch>
        </p:blipFill>
        <p:spPr>
          <a:xfrm>
            <a:off x="6214267" y="1131590"/>
            <a:ext cx="2894237" cy="2807410"/>
          </a:xfrm>
          <a:prstGeom prst="rect">
            <a:avLst/>
          </a:prstGeom>
        </p:spPr>
      </p:pic>
      <p:pic>
        <p:nvPicPr>
          <p:cNvPr id="16" name="Picture 15"/>
          <p:cNvPicPr>
            <a:picLocks noChangeAspect="1"/>
          </p:cNvPicPr>
          <p:nvPr/>
        </p:nvPicPr>
        <p:blipFill>
          <a:blip r:embed="rId5"/>
          <a:stretch>
            <a:fillRect/>
          </a:stretch>
        </p:blipFill>
        <p:spPr>
          <a:xfrm>
            <a:off x="3131840" y="1159071"/>
            <a:ext cx="2827892" cy="2708823"/>
          </a:xfrm>
          <a:prstGeom prst="rect">
            <a:avLst/>
          </a:prstGeom>
        </p:spPr>
      </p:pic>
      <p:sp>
        <p:nvSpPr>
          <p:cNvPr id="18"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latin typeface="Arial" charset="0"/>
                <a:ea typeface="Arial" charset="0"/>
                <a:cs typeface="Arial" charset="0"/>
              </a:rPr>
              <a:t>Other Future Directions</a:t>
            </a:r>
            <a:r>
              <a:rPr lang="en-US" sz="2000">
                <a:latin typeface="Arial" charset="0"/>
                <a:ea typeface="Arial" charset="0"/>
                <a:cs typeface="Arial" charset="0"/>
              </a:rPr>
              <a:t>: </a:t>
            </a:r>
            <a:r>
              <a:rPr lang="en-US" sz="2000" b="1">
                <a:latin typeface="Arial" charset="0"/>
                <a:ea typeface="Arial" charset="0"/>
                <a:cs typeface="Arial" charset="0"/>
              </a:rPr>
              <a:t>learn to rank grouping results</a:t>
            </a:r>
            <a:endParaRPr lang="en-US" sz="2000" b="1" dirty="0">
              <a:latin typeface="Arial" charset="0"/>
              <a:ea typeface="Arial" charset="0"/>
              <a:cs typeface="Arial" charset="0"/>
            </a:endParaRPr>
          </a:p>
        </p:txBody>
      </p:sp>
    </p:spTree>
    <p:extLst>
      <p:ext uri="{BB962C8B-B14F-4D97-AF65-F5344CB8AC3E}">
        <p14:creationId xmlns:p14="http://schemas.microsoft.com/office/powerpoint/2010/main" val="1455994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7"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b="1" dirty="0">
                <a:latin typeface="Arial" charset="0"/>
                <a:ea typeface="Arial" charset="0"/>
                <a:cs typeface="Arial" charset="0"/>
              </a:rPr>
              <a:t>Conclusion</a:t>
            </a:r>
          </a:p>
        </p:txBody>
      </p:sp>
      <p:sp>
        <p:nvSpPr>
          <p:cNvPr id="2" name="TextBox 1"/>
          <p:cNvSpPr txBox="1"/>
          <p:nvPr/>
        </p:nvSpPr>
        <p:spPr>
          <a:xfrm>
            <a:off x="755576" y="1203598"/>
            <a:ext cx="8280920" cy="1538883"/>
          </a:xfrm>
          <a:prstGeom prst="rect">
            <a:avLst/>
          </a:prstGeom>
          <a:noFill/>
        </p:spPr>
        <p:txBody>
          <a:bodyPr wrap="square" rtlCol="0">
            <a:spAutoFit/>
          </a:bodyPr>
          <a:lstStyle/>
          <a:p>
            <a:pPr marL="285750" indent="-285750">
              <a:buFont typeface="Wingdings" charset="2"/>
              <a:buChar char="q"/>
            </a:pPr>
            <a:r>
              <a:rPr lang="en-US" sz="1600" b="1" dirty="0">
                <a:solidFill>
                  <a:srgbClr val="FF0000"/>
                </a:solidFill>
                <a:latin typeface="Arial" charset="0"/>
                <a:ea typeface="Arial" charset="0"/>
                <a:cs typeface="Arial" charset="0"/>
              </a:rPr>
              <a:t>First (data-driven + deep CNN) </a:t>
            </a:r>
            <a:r>
              <a:rPr lang="en-US" sz="1600" dirty="0">
                <a:latin typeface="Arial" charset="0"/>
                <a:ea typeface="Arial" charset="0"/>
                <a:cs typeface="Arial" charset="0"/>
              </a:rPr>
              <a:t>for </a:t>
            </a:r>
            <a:r>
              <a:rPr lang="en-US" sz="1600" b="1" dirty="0">
                <a:latin typeface="Arial" charset="0"/>
                <a:ea typeface="Arial" charset="0"/>
                <a:cs typeface="Arial" charset="0"/>
              </a:rPr>
              <a:t>discrete</a:t>
            </a:r>
            <a:r>
              <a:rPr lang="en-US" sz="1600" dirty="0">
                <a:latin typeface="Arial" charset="0"/>
                <a:ea typeface="Arial" charset="0"/>
                <a:cs typeface="Arial" charset="0"/>
              </a:rPr>
              <a:t> 2D patterns</a:t>
            </a:r>
            <a:r>
              <a:rPr lang="en-US" sz="1600" b="1" dirty="0">
                <a:latin typeface="Arial" charset="0"/>
                <a:ea typeface="Arial" charset="0"/>
                <a:cs typeface="Arial" charset="0"/>
              </a:rPr>
              <a:t>.</a:t>
            </a:r>
          </a:p>
          <a:p>
            <a:pPr marL="285750" indent="-285750">
              <a:buFont typeface="Wingdings" charset="2"/>
              <a:buChar char="q"/>
            </a:pPr>
            <a:endParaRPr lang="en-US" sz="1600" b="1" dirty="0">
              <a:latin typeface="Arial" charset="0"/>
              <a:ea typeface="Arial" charset="0"/>
              <a:cs typeface="Arial" charset="0"/>
            </a:endParaRPr>
          </a:p>
          <a:p>
            <a:pPr marL="285750" indent="-285750">
              <a:buFont typeface="Wingdings" charset="2"/>
              <a:buChar char="q"/>
            </a:pPr>
            <a:r>
              <a:rPr lang="en-US" sz="1600" b="1" dirty="0">
                <a:latin typeface="Arial" charset="0"/>
                <a:ea typeface="Arial" charset="0"/>
                <a:cs typeface="Arial" charset="0"/>
              </a:rPr>
              <a:t>Learned </a:t>
            </a:r>
            <a:r>
              <a:rPr lang="en-US" sz="1600" dirty="0">
                <a:latin typeface="Arial" charset="0"/>
                <a:ea typeface="Arial" charset="0"/>
                <a:cs typeface="Arial" charset="0"/>
              </a:rPr>
              <a:t>shape-, context-, and structure-aware descriptors for graphical elements.</a:t>
            </a:r>
          </a:p>
          <a:p>
            <a:pPr marL="285750" indent="-285750">
              <a:buFont typeface="Wingdings" charset="2"/>
              <a:buChar char="q"/>
            </a:pPr>
            <a:endParaRPr lang="en-US" sz="1600" b="1" dirty="0">
              <a:latin typeface="Arial" charset="0"/>
              <a:ea typeface="Arial" charset="0"/>
              <a:cs typeface="Arial" charset="0"/>
            </a:endParaRPr>
          </a:p>
          <a:p>
            <a:pPr marL="285750" indent="-285750">
              <a:buFont typeface="Wingdings" charset="2"/>
              <a:buChar char="q"/>
            </a:pPr>
            <a:r>
              <a:rPr lang="en-US" sz="1600" dirty="0">
                <a:latin typeface="Arial" charset="0"/>
                <a:ea typeface="Arial" charset="0"/>
                <a:cs typeface="Arial" charset="0"/>
              </a:rPr>
              <a:t>A large, annotated dataset is provided </a:t>
            </a:r>
            <a:r>
              <a:rPr lang="en-US" sz="1600" b="1" dirty="0">
                <a:latin typeface="Arial" charset="0"/>
                <a:ea typeface="Arial" charset="0"/>
                <a:cs typeface="Arial" charset="0"/>
              </a:rPr>
              <a:t>online. </a:t>
            </a:r>
            <a:r>
              <a:rPr lang="en-US" sz="1400" b="1" dirty="0">
                <a:latin typeface="Arial" charset="0"/>
                <a:ea typeface="Arial" charset="0"/>
                <a:cs typeface="Arial" charset="0"/>
                <a:hlinkClick r:id="rId3"/>
              </a:rPr>
              <a:t>http://people.cs.umass.edu/~zlun/papers/PatternGrouping/</a:t>
            </a:r>
            <a:endParaRPr lang="en-US" sz="1400" b="1" dirty="0">
              <a:latin typeface="Arial" charset="0"/>
              <a:ea typeface="Arial" charset="0"/>
              <a:cs typeface="Arial" charset="0"/>
            </a:endParaRPr>
          </a:p>
        </p:txBody>
      </p:sp>
    </p:spTree>
    <p:extLst>
      <p:ext uri="{BB962C8B-B14F-4D97-AF65-F5344CB8AC3E}">
        <p14:creationId xmlns:p14="http://schemas.microsoft.com/office/powerpoint/2010/main" val="2101593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7"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b="1" dirty="0">
                <a:latin typeface="Arial" charset="0"/>
                <a:ea typeface="Arial" charset="0"/>
                <a:cs typeface="Arial" charset="0"/>
              </a:rPr>
              <a:t>Conclusion</a:t>
            </a:r>
          </a:p>
        </p:txBody>
      </p:sp>
      <p:sp>
        <p:nvSpPr>
          <p:cNvPr id="2" name="TextBox 1"/>
          <p:cNvSpPr txBox="1"/>
          <p:nvPr/>
        </p:nvSpPr>
        <p:spPr>
          <a:xfrm>
            <a:off x="755576" y="1203598"/>
            <a:ext cx="8388424" cy="1538883"/>
          </a:xfrm>
          <a:prstGeom prst="rect">
            <a:avLst/>
          </a:prstGeom>
          <a:noFill/>
        </p:spPr>
        <p:txBody>
          <a:bodyPr wrap="square" rtlCol="0">
            <a:spAutoFit/>
          </a:bodyPr>
          <a:lstStyle/>
          <a:p>
            <a:pPr marL="285750" indent="-285750">
              <a:buFont typeface="Wingdings" charset="2"/>
              <a:buChar char="q"/>
            </a:pPr>
            <a:r>
              <a:rPr lang="en-US" sz="1600" dirty="0">
                <a:latin typeface="Arial" charset="0"/>
                <a:ea typeface="Arial" charset="0"/>
                <a:cs typeface="Arial" charset="0"/>
              </a:rPr>
              <a:t>First (data-driven + deep CNN) for discrete 2D patterns.</a:t>
            </a:r>
          </a:p>
          <a:p>
            <a:pPr marL="285750" indent="-285750">
              <a:buFont typeface="Wingdings" charset="2"/>
              <a:buChar char="q"/>
            </a:pPr>
            <a:endParaRPr lang="en-US" sz="1600" b="1" dirty="0">
              <a:latin typeface="Arial" charset="0"/>
              <a:ea typeface="Arial" charset="0"/>
              <a:cs typeface="Arial" charset="0"/>
            </a:endParaRPr>
          </a:p>
          <a:p>
            <a:pPr marL="285750" indent="-285750">
              <a:buFont typeface="Wingdings" charset="2"/>
              <a:buChar char="q"/>
            </a:pPr>
            <a:r>
              <a:rPr lang="en-US" sz="1600" b="1" dirty="0">
                <a:solidFill>
                  <a:srgbClr val="FF0000"/>
                </a:solidFill>
                <a:latin typeface="Arial" charset="0"/>
                <a:ea typeface="Arial" charset="0"/>
                <a:cs typeface="Arial" charset="0"/>
              </a:rPr>
              <a:t>Learned </a:t>
            </a:r>
            <a:r>
              <a:rPr lang="en-US" sz="1600" b="1" dirty="0">
                <a:latin typeface="Arial" charset="0"/>
                <a:ea typeface="Arial" charset="0"/>
                <a:cs typeface="Arial" charset="0"/>
              </a:rPr>
              <a:t>shape-, context-, and structure-aware descriptors for graphical elements.</a:t>
            </a:r>
          </a:p>
          <a:p>
            <a:pPr marL="285750" indent="-285750">
              <a:buFont typeface="Wingdings" charset="2"/>
              <a:buChar char="q"/>
            </a:pPr>
            <a:endParaRPr lang="en-US" sz="1600" b="1" dirty="0">
              <a:latin typeface="Arial" charset="0"/>
              <a:ea typeface="Arial" charset="0"/>
              <a:cs typeface="Arial" charset="0"/>
            </a:endParaRPr>
          </a:p>
          <a:p>
            <a:pPr marL="285750" indent="-285750">
              <a:buFont typeface="Wingdings" charset="2"/>
              <a:buChar char="q"/>
            </a:pPr>
            <a:r>
              <a:rPr lang="en-US" sz="1600" dirty="0">
                <a:latin typeface="Arial" charset="0"/>
                <a:ea typeface="Arial" charset="0"/>
                <a:cs typeface="Arial" charset="0"/>
              </a:rPr>
              <a:t>A large, annotated dataset is provided </a:t>
            </a:r>
            <a:r>
              <a:rPr lang="en-US" sz="1600" b="1" dirty="0">
                <a:latin typeface="Arial" charset="0"/>
                <a:ea typeface="Arial" charset="0"/>
                <a:cs typeface="Arial" charset="0"/>
              </a:rPr>
              <a:t>online. </a:t>
            </a:r>
            <a:r>
              <a:rPr lang="en-US" sz="1400" b="1" dirty="0">
                <a:latin typeface="Arial" charset="0"/>
                <a:ea typeface="Arial" charset="0"/>
                <a:cs typeface="Arial" charset="0"/>
                <a:hlinkClick r:id="rId3"/>
              </a:rPr>
              <a:t>http://people.cs.umass.edu/~zlun/papers/PatternGrouping/</a:t>
            </a:r>
            <a:endParaRPr lang="en-US" sz="1400" b="1" dirty="0">
              <a:latin typeface="Arial" charset="0"/>
              <a:ea typeface="Arial" charset="0"/>
              <a:cs typeface="Arial" charset="0"/>
            </a:endParaRPr>
          </a:p>
        </p:txBody>
      </p:sp>
    </p:spTree>
    <p:extLst>
      <p:ext uri="{BB962C8B-B14F-4D97-AF65-F5344CB8AC3E}">
        <p14:creationId xmlns:p14="http://schemas.microsoft.com/office/powerpoint/2010/main" val="9806210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7"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b="1" dirty="0">
                <a:latin typeface="Arial" charset="0"/>
                <a:ea typeface="Arial" charset="0"/>
                <a:cs typeface="Arial" charset="0"/>
              </a:rPr>
              <a:t>Conclusion</a:t>
            </a:r>
          </a:p>
        </p:txBody>
      </p:sp>
      <p:sp>
        <p:nvSpPr>
          <p:cNvPr id="2" name="TextBox 1"/>
          <p:cNvSpPr txBox="1"/>
          <p:nvPr/>
        </p:nvSpPr>
        <p:spPr>
          <a:xfrm>
            <a:off x="755576" y="1203598"/>
            <a:ext cx="8280920" cy="1538883"/>
          </a:xfrm>
          <a:prstGeom prst="rect">
            <a:avLst/>
          </a:prstGeom>
          <a:noFill/>
        </p:spPr>
        <p:txBody>
          <a:bodyPr wrap="square" rtlCol="0">
            <a:spAutoFit/>
          </a:bodyPr>
          <a:lstStyle/>
          <a:p>
            <a:pPr marL="285750" indent="-285750">
              <a:buFont typeface="Wingdings" charset="2"/>
              <a:buChar char="q"/>
            </a:pPr>
            <a:r>
              <a:rPr lang="en-US" sz="1600" dirty="0">
                <a:latin typeface="Arial" charset="0"/>
                <a:ea typeface="Arial" charset="0"/>
                <a:cs typeface="Arial" charset="0"/>
              </a:rPr>
              <a:t>First (data-driven + deep CNN) for discrete 2D patterns.</a:t>
            </a:r>
          </a:p>
          <a:p>
            <a:pPr marL="285750" indent="-285750">
              <a:buFont typeface="Wingdings" charset="2"/>
              <a:buChar char="q"/>
            </a:pPr>
            <a:endParaRPr lang="en-US" sz="1600" dirty="0">
              <a:latin typeface="Arial" charset="0"/>
              <a:ea typeface="Arial" charset="0"/>
              <a:cs typeface="Arial" charset="0"/>
            </a:endParaRPr>
          </a:p>
          <a:p>
            <a:pPr marL="285750" indent="-285750">
              <a:buFont typeface="Wingdings" charset="2"/>
              <a:buChar char="q"/>
            </a:pPr>
            <a:r>
              <a:rPr lang="en-US" sz="1600" dirty="0">
                <a:latin typeface="Arial" charset="0"/>
                <a:ea typeface="Arial" charset="0"/>
                <a:cs typeface="Arial" charset="0"/>
              </a:rPr>
              <a:t>Learned shape-, context-, and structure-aware descriptors for graphical elements.</a:t>
            </a:r>
          </a:p>
          <a:p>
            <a:pPr marL="285750" indent="-285750">
              <a:buFont typeface="Wingdings" charset="2"/>
              <a:buChar char="q"/>
            </a:pPr>
            <a:endParaRPr lang="en-US" sz="1600" b="1" dirty="0">
              <a:latin typeface="Arial" charset="0"/>
              <a:ea typeface="Arial" charset="0"/>
              <a:cs typeface="Arial" charset="0"/>
            </a:endParaRPr>
          </a:p>
          <a:p>
            <a:pPr marL="285750" indent="-285750">
              <a:buFont typeface="Wingdings" charset="2"/>
              <a:buChar char="q"/>
            </a:pPr>
            <a:r>
              <a:rPr lang="en-US" sz="1600" b="1" dirty="0">
                <a:latin typeface="Arial" charset="0"/>
                <a:ea typeface="Arial" charset="0"/>
                <a:cs typeface="Arial" charset="0"/>
              </a:rPr>
              <a:t>A large, annotated dataset is provided </a:t>
            </a:r>
            <a:r>
              <a:rPr lang="en-US" sz="1600" b="1" dirty="0">
                <a:solidFill>
                  <a:srgbClr val="FF0000"/>
                </a:solidFill>
                <a:latin typeface="Arial" charset="0"/>
                <a:ea typeface="Arial" charset="0"/>
                <a:cs typeface="Arial" charset="0"/>
              </a:rPr>
              <a:t>online</a:t>
            </a:r>
            <a:r>
              <a:rPr lang="en-US" sz="1600" b="1" dirty="0">
                <a:latin typeface="Arial" charset="0"/>
                <a:ea typeface="Arial" charset="0"/>
                <a:cs typeface="Arial" charset="0"/>
              </a:rPr>
              <a:t>. </a:t>
            </a:r>
            <a:r>
              <a:rPr lang="en-US" sz="1400" b="1" dirty="0">
                <a:latin typeface="Arial" charset="0"/>
                <a:ea typeface="Arial" charset="0"/>
                <a:cs typeface="Arial" charset="0"/>
                <a:hlinkClick r:id="rId3"/>
              </a:rPr>
              <a:t>http://people.cs.umass.edu/~zlun/papers/PatternGrouping/</a:t>
            </a:r>
            <a:endParaRPr lang="en-US" sz="1400" b="1" dirty="0">
              <a:latin typeface="Arial" charset="0"/>
              <a:ea typeface="Arial" charset="0"/>
              <a:cs typeface="Arial" charset="0"/>
            </a:endParaRPr>
          </a:p>
        </p:txBody>
      </p:sp>
    </p:spTree>
    <p:extLst>
      <p:ext uri="{BB962C8B-B14F-4D97-AF65-F5344CB8AC3E}">
        <p14:creationId xmlns:p14="http://schemas.microsoft.com/office/powerpoint/2010/main" val="14188310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5800" y="915566"/>
            <a:ext cx="8046640" cy="1708160"/>
          </a:xfrm>
          <a:prstGeom prst="rect">
            <a:avLst/>
          </a:prstGeom>
        </p:spPr>
        <p:txBody>
          <a:bodyPr wrap="square">
            <a:spAutoFit/>
          </a:bodyPr>
          <a:lstStyle/>
          <a:p>
            <a:pPr marL="285750" indent="-285750">
              <a:lnSpc>
                <a:spcPct val="150000"/>
              </a:lnSpc>
              <a:buFont typeface="Wingdings" charset="2"/>
              <a:buChar char="q"/>
            </a:pPr>
            <a:r>
              <a:rPr lang="en-US" sz="1400" b="1" dirty="0">
                <a:latin typeface="Arial" charset="0"/>
                <a:ea typeface="Arial" charset="0"/>
                <a:cs typeface="Arial" charset="0"/>
              </a:rPr>
              <a:t>Dr. </a:t>
            </a:r>
            <a:r>
              <a:rPr lang="en-US" sz="1400" b="1" dirty="0" err="1">
                <a:latin typeface="Arial" charset="0"/>
                <a:ea typeface="Arial" charset="0"/>
                <a:cs typeface="Arial" charset="0"/>
              </a:rPr>
              <a:t>Ke</a:t>
            </a:r>
            <a:r>
              <a:rPr lang="en-US" sz="1400" b="1" dirty="0">
                <a:latin typeface="Arial" charset="0"/>
                <a:ea typeface="Arial" charset="0"/>
                <a:cs typeface="Arial" charset="0"/>
              </a:rPr>
              <a:t> Li </a:t>
            </a:r>
            <a:r>
              <a:rPr lang="en-US" sz="1400" dirty="0">
                <a:latin typeface="Arial" charset="0"/>
                <a:ea typeface="Arial" charset="0"/>
                <a:cs typeface="Arial" charset="0"/>
              </a:rPr>
              <a:t>for the help on </a:t>
            </a:r>
            <a:r>
              <a:rPr lang="en-US" sz="1400" b="1" dirty="0">
                <a:latin typeface="Arial" charset="0"/>
                <a:ea typeface="Arial" charset="0"/>
                <a:cs typeface="Arial" charset="0"/>
              </a:rPr>
              <a:t>experimental data preparation.</a:t>
            </a:r>
          </a:p>
          <a:p>
            <a:pPr marL="285750" indent="-285750">
              <a:lnSpc>
                <a:spcPct val="150000"/>
              </a:lnSpc>
              <a:buFont typeface="Wingdings" charset="2"/>
              <a:buChar char="q"/>
            </a:pPr>
            <a:r>
              <a:rPr lang="en-US" sz="1400" dirty="0">
                <a:latin typeface="Arial" charset="0"/>
                <a:ea typeface="Arial" charset="0"/>
                <a:cs typeface="Arial" charset="0"/>
              </a:rPr>
              <a:t>The Science and Technology Plan Project of Hunan Province</a:t>
            </a:r>
            <a:r>
              <a:rPr lang="en-US" sz="1400" b="1" dirty="0">
                <a:latin typeface="Arial" charset="0"/>
                <a:ea typeface="Arial" charset="0"/>
                <a:cs typeface="Arial" charset="0"/>
              </a:rPr>
              <a:t>.</a:t>
            </a:r>
          </a:p>
          <a:p>
            <a:pPr marL="285750" indent="-285750">
              <a:lnSpc>
                <a:spcPct val="150000"/>
              </a:lnSpc>
              <a:buFont typeface="Wingdings" charset="2"/>
              <a:buChar char="q"/>
            </a:pPr>
            <a:r>
              <a:rPr lang="en-US" sz="1400" dirty="0">
                <a:latin typeface="Arial" charset="0"/>
                <a:ea typeface="Arial" charset="0"/>
                <a:cs typeface="Arial" charset="0"/>
              </a:rPr>
              <a:t>The Massachusetts Technology Collaborative grant for funding the UMASS GPU cluster. </a:t>
            </a:r>
          </a:p>
          <a:p>
            <a:pPr marL="285750" indent="-285750">
              <a:lnSpc>
                <a:spcPct val="150000"/>
              </a:lnSpc>
              <a:buFont typeface="Wingdings" charset="2"/>
              <a:buChar char="q"/>
            </a:pPr>
            <a:r>
              <a:rPr lang="en-US" sz="1400" dirty="0">
                <a:latin typeface="Arial" charset="0"/>
                <a:ea typeface="Arial" charset="0"/>
                <a:cs typeface="Arial" charset="0"/>
              </a:rPr>
              <a:t>NSERC Canada.</a:t>
            </a:r>
          </a:p>
          <a:p>
            <a:pPr marL="285750" indent="-285750">
              <a:lnSpc>
                <a:spcPct val="150000"/>
              </a:lnSpc>
              <a:buFont typeface="Wingdings" charset="2"/>
              <a:buChar char="q"/>
            </a:pPr>
            <a:r>
              <a:rPr lang="en-US" sz="1400" dirty="0">
                <a:latin typeface="Arial" charset="0"/>
                <a:ea typeface="Arial" charset="0"/>
                <a:cs typeface="Arial" charset="0"/>
              </a:rPr>
              <a:t>Gift funds from Adobe Research.</a:t>
            </a:r>
          </a:p>
        </p:txBody>
      </p:sp>
      <p:cxnSp>
        <p:nvCxnSpPr>
          <p:cNvPr id="4" name="Straight Connector 3"/>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5" name="Title 6"/>
          <p:cNvSpPr txBox="1">
            <a:spLocks/>
          </p:cNvSpPr>
          <p:nvPr/>
        </p:nvSpPr>
        <p:spPr>
          <a:xfrm>
            <a:off x="805800" y="-20538"/>
            <a:ext cx="7543800" cy="684625"/>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000" dirty="0"/>
              <a:t> </a:t>
            </a:r>
            <a:r>
              <a:rPr lang="en-US" sz="2000" b="1" dirty="0">
                <a:latin typeface="Arial" charset="0"/>
                <a:ea typeface="Arial" charset="0"/>
                <a:cs typeface="Arial" charset="0"/>
              </a:rPr>
              <a:t>Acknowledgements</a:t>
            </a:r>
          </a:p>
        </p:txBody>
      </p:sp>
    </p:spTree>
    <p:extLst>
      <p:ext uri="{BB962C8B-B14F-4D97-AF65-F5344CB8AC3E}">
        <p14:creationId xmlns:p14="http://schemas.microsoft.com/office/powerpoint/2010/main" val="20505611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1560" y="339502"/>
            <a:ext cx="8136904" cy="3419872"/>
          </a:xfrm>
        </p:spPr>
        <p:txBody>
          <a:bodyPr>
            <a:normAutofit/>
          </a:bodyPr>
          <a:lstStyle/>
          <a:p>
            <a:pPr algn="ctr"/>
            <a:endParaRPr lang="en-US" altLang="zh-CN" sz="4000" dirty="0">
              <a:latin typeface="Arial Unicode MS" pitchFamily="34" charset="-122"/>
              <a:ea typeface="Arial Unicode MS" pitchFamily="34" charset="-122"/>
              <a:cs typeface="Arial Unicode MS" pitchFamily="34" charset="-122"/>
            </a:endParaRPr>
          </a:p>
          <a:p>
            <a:pPr algn="ctr">
              <a:lnSpc>
                <a:spcPct val="150000"/>
              </a:lnSpc>
              <a:buNone/>
            </a:pPr>
            <a:r>
              <a:rPr lang="en-US" altLang="zh-CN" sz="4000" b="1" dirty="0">
                <a:latin typeface="Calibri" charset="0"/>
                <a:ea typeface="Calibri" charset="0"/>
                <a:cs typeface="Calibri" charset="0"/>
              </a:rPr>
              <a:t>Thanks!</a:t>
            </a:r>
          </a:p>
          <a:p>
            <a:pPr algn="ctr">
              <a:lnSpc>
                <a:spcPct val="150000"/>
              </a:lnSpc>
              <a:buNone/>
            </a:pPr>
            <a:r>
              <a:rPr lang="en-US" altLang="zh-CN" sz="4000" b="1" dirty="0">
                <a:latin typeface="Calibri" charset="0"/>
                <a:ea typeface="Calibri" charset="0"/>
                <a:cs typeface="Calibri" charset="0"/>
              </a:rPr>
              <a:t>Q&amp;A </a:t>
            </a:r>
          </a:p>
          <a:p>
            <a:pPr algn="ctr">
              <a:lnSpc>
                <a:spcPct val="150000"/>
              </a:lnSpc>
              <a:buNone/>
            </a:pPr>
            <a:r>
              <a:rPr lang="en-US" altLang="zh-CN" sz="1500" b="1" dirty="0">
                <a:latin typeface="Arial" charset="0"/>
                <a:ea typeface="Arial" charset="0"/>
                <a:cs typeface="Arial" charset="0"/>
                <a:hlinkClick r:id="rId3"/>
              </a:rPr>
              <a:t>http://people.cs.umass.edu/~zlun/papers/PatternGrouping/</a:t>
            </a:r>
            <a:endParaRPr lang="en-US" altLang="zh-CN" sz="1500" b="1" dirty="0">
              <a:latin typeface="Arial" charset="0"/>
              <a:ea typeface="Arial" charset="0"/>
              <a:cs typeface="Arial" charset="0"/>
            </a:endParaRPr>
          </a:p>
          <a:p>
            <a:pPr algn="ctr">
              <a:lnSpc>
                <a:spcPct val="150000"/>
              </a:lnSpc>
              <a:buNone/>
            </a:pPr>
            <a:endParaRPr lang="en-US" altLang="zh-CN" sz="4000" b="1" dirty="0">
              <a:latin typeface="Calibri" charset="0"/>
              <a:ea typeface="Calibri" charset="0"/>
              <a:cs typeface="Calibri" charset="0"/>
            </a:endParaRPr>
          </a:p>
        </p:txBody>
      </p:sp>
    </p:spTree>
    <p:extLst>
      <p:ext uri="{BB962C8B-B14F-4D97-AF65-F5344CB8AC3E}">
        <p14:creationId xmlns:p14="http://schemas.microsoft.com/office/powerpoint/2010/main" val="107680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clrChange>
              <a:clrFrom>
                <a:srgbClr val="FFFFFF"/>
              </a:clrFrom>
              <a:clrTo>
                <a:srgbClr val="FFFFFF">
                  <a:alpha val="0"/>
                </a:srgbClr>
              </a:clrTo>
            </a:clrChange>
          </a:blip>
          <a:stretch>
            <a:fillRect/>
          </a:stretch>
        </p:blipFill>
        <p:spPr>
          <a:xfrm>
            <a:off x="1788187" y="1425598"/>
            <a:ext cx="4151965" cy="3025634"/>
          </a:xfrm>
          <a:prstGeom prst="rect">
            <a:avLst/>
          </a:prstGeom>
        </p:spPr>
      </p:pic>
      <p:sp>
        <p:nvSpPr>
          <p:cNvPr id="7" name="Title 6"/>
          <p:cNvSpPr>
            <a:spLocks noGrp="1"/>
          </p:cNvSpPr>
          <p:nvPr>
            <p:ph type="title"/>
          </p:nvPr>
        </p:nvSpPr>
        <p:spPr>
          <a:xfrm>
            <a:off x="800100" y="158933"/>
            <a:ext cx="7543800" cy="684625"/>
          </a:xfrm>
        </p:spPr>
        <p:txBody>
          <a:bodyPr>
            <a:normAutofit/>
          </a:bodyPr>
          <a:lstStyle/>
          <a:p>
            <a:pPr algn="ctr"/>
            <a:r>
              <a:rPr lang="en-US" sz="2000" b="1" dirty="0">
                <a:latin typeface="Arial" charset="0"/>
                <a:ea typeface="Arial" charset="0"/>
                <a:cs typeface="Arial" charset="0"/>
              </a:rPr>
              <a:t>Challenges</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(2):  </a:t>
            </a:r>
            <a:r>
              <a:rPr lang="en-US" altLang="zh-CN" sz="2000" dirty="0">
                <a:latin typeface="Arial" charset="0"/>
                <a:ea typeface="Arial" charset="0"/>
                <a:cs typeface="Arial" charset="0"/>
              </a:rPr>
              <a:t>various noises</a:t>
            </a:r>
            <a:endParaRPr lang="en-US" sz="2000" b="1" dirty="0">
              <a:latin typeface="Arial" charset="0"/>
              <a:ea typeface="Arial" charset="0"/>
              <a:cs typeface="Arial" charset="0"/>
            </a:endParaRPr>
          </a:p>
        </p:txBody>
      </p:sp>
      <p:cxnSp>
        <p:nvCxnSpPr>
          <p:cNvPr id="6" name="Straight Connector 5"/>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746732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clrChange>
              <a:clrFrom>
                <a:srgbClr val="FFFFFF"/>
              </a:clrFrom>
              <a:clrTo>
                <a:srgbClr val="FFFFFF">
                  <a:alpha val="0"/>
                </a:srgbClr>
              </a:clrTo>
            </a:clrChange>
          </a:blip>
          <a:stretch>
            <a:fillRect/>
          </a:stretch>
        </p:blipFill>
        <p:spPr>
          <a:xfrm>
            <a:off x="1788187" y="1425598"/>
            <a:ext cx="4151965" cy="3025634"/>
          </a:xfrm>
          <a:prstGeom prst="rect">
            <a:avLst/>
          </a:prstGeom>
        </p:spPr>
      </p:pic>
      <p:sp>
        <p:nvSpPr>
          <p:cNvPr id="7" name="Title 6"/>
          <p:cNvSpPr>
            <a:spLocks noGrp="1"/>
          </p:cNvSpPr>
          <p:nvPr>
            <p:ph type="title"/>
          </p:nvPr>
        </p:nvSpPr>
        <p:spPr>
          <a:xfrm>
            <a:off x="800100" y="158933"/>
            <a:ext cx="7543800" cy="684625"/>
          </a:xfrm>
        </p:spPr>
        <p:txBody>
          <a:bodyPr>
            <a:normAutofit/>
          </a:bodyPr>
          <a:lstStyle/>
          <a:p>
            <a:pPr algn="ctr"/>
            <a:r>
              <a:rPr lang="en-US" sz="2000" b="1" dirty="0">
                <a:latin typeface="Arial" charset="0"/>
                <a:ea typeface="Arial" charset="0"/>
                <a:cs typeface="Arial" charset="0"/>
              </a:rPr>
              <a:t>Challenges</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(2):  </a:t>
            </a:r>
            <a:r>
              <a:rPr lang="en-US" altLang="zh-CN" sz="2000" dirty="0">
                <a:latin typeface="Arial" charset="0"/>
                <a:ea typeface="Arial" charset="0"/>
                <a:cs typeface="Arial" charset="0"/>
              </a:rPr>
              <a:t>various noises</a:t>
            </a:r>
            <a:endParaRPr lang="en-US" sz="2000" b="1" dirty="0">
              <a:latin typeface="Arial" charset="0"/>
              <a:ea typeface="Arial" charset="0"/>
              <a:cs typeface="Arial" charset="0"/>
            </a:endParaRPr>
          </a:p>
        </p:txBody>
      </p:sp>
      <p:cxnSp>
        <p:nvCxnSpPr>
          <p:cNvPr id="6" name="Straight Connector 5"/>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4420371" y="1379680"/>
            <a:ext cx="2160240" cy="338554"/>
          </a:xfrm>
          <a:prstGeom prst="rect">
            <a:avLst/>
          </a:prstGeom>
          <a:solidFill>
            <a:srgbClr val="0432FF"/>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1600" dirty="0">
                <a:latin typeface="Arial" charset="0"/>
                <a:ea typeface="Arial" charset="0"/>
                <a:cs typeface="Arial" charset="0"/>
              </a:rPr>
              <a:t>Inaccurate Symmetry</a:t>
            </a:r>
          </a:p>
        </p:txBody>
      </p:sp>
      <p:sp>
        <p:nvSpPr>
          <p:cNvPr id="15" name="TextBox 14"/>
          <p:cNvSpPr txBox="1"/>
          <p:nvPr/>
        </p:nvSpPr>
        <p:spPr>
          <a:xfrm>
            <a:off x="5796136" y="3601023"/>
            <a:ext cx="1803615" cy="338554"/>
          </a:xfrm>
          <a:prstGeom prst="rect">
            <a:avLst/>
          </a:prstGeom>
          <a:solidFill>
            <a:srgbClr val="FF0000"/>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600" dirty="0">
                <a:latin typeface="Arial" charset="0"/>
                <a:ea typeface="Arial" charset="0"/>
                <a:cs typeface="Arial" charset="0"/>
              </a:rPr>
              <a:t>Loose Similarity</a:t>
            </a:r>
          </a:p>
        </p:txBody>
      </p:sp>
      <p:cxnSp>
        <p:nvCxnSpPr>
          <p:cNvPr id="19" name="Straight Connector 18"/>
          <p:cNvCxnSpPr/>
          <p:nvPr/>
        </p:nvCxnSpPr>
        <p:spPr>
          <a:xfrm>
            <a:off x="3347864" y="1152751"/>
            <a:ext cx="0" cy="2006306"/>
          </a:xfrm>
          <a:prstGeom prst="line">
            <a:avLst/>
          </a:prstGeom>
          <a:ln w="38100">
            <a:solidFill>
              <a:srgbClr val="0432FF"/>
            </a:solidFill>
            <a:prstDash val="sysDash"/>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4">
            <a:clrChange>
              <a:clrFrom>
                <a:srgbClr val="FFFFFF"/>
              </a:clrFrom>
              <a:clrTo>
                <a:srgbClr val="FFFFFF">
                  <a:alpha val="0"/>
                </a:srgbClr>
              </a:clrTo>
            </a:clrChange>
          </a:blip>
          <a:stretch>
            <a:fillRect/>
          </a:stretch>
        </p:blipFill>
        <p:spPr>
          <a:xfrm>
            <a:off x="2915816" y="2477700"/>
            <a:ext cx="792088" cy="475252"/>
          </a:xfrm>
          <a:prstGeom prst="rect">
            <a:avLst/>
          </a:prstGeom>
        </p:spPr>
      </p:pic>
      <p:pic>
        <p:nvPicPr>
          <p:cNvPr id="31" name="Picture 30"/>
          <p:cNvPicPr>
            <a:picLocks noChangeAspect="1"/>
          </p:cNvPicPr>
          <p:nvPr/>
        </p:nvPicPr>
        <p:blipFill>
          <a:blip r:embed="rId5">
            <a:clrChange>
              <a:clrFrom>
                <a:srgbClr val="FFFFFF"/>
              </a:clrFrom>
              <a:clrTo>
                <a:srgbClr val="FFFFFF">
                  <a:alpha val="0"/>
                </a:srgbClr>
              </a:clrTo>
            </a:clrChange>
          </a:blip>
          <a:stretch>
            <a:fillRect/>
          </a:stretch>
        </p:blipFill>
        <p:spPr>
          <a:xfrm>
            <a:off x="2555776" y="1652421"/>
            <a:ext cx="435286" cy="364426"/>
          </a:xfrm>
          <a:prstGeom prst="rect">
            <a:avLst/>
          </a:prstGeom>
        </p:spPr>
      </p:pic>
      <p:pic>
        <p:nvPicPr>
          <p:cNvPr id="32" name="Picture 31"/>
          <p:cNvPicPr>
            <a:picLocks noChangeAspect="1"/>
          </p:cNvPicPr>
          <p:nvPr/>
        </p:nvPicPr>
        <p:blipFill>
          <a:blip r:embed="rId6">
            <a:clrChange>
              <a:clrFrom>
                <a:srgbClr val="FFFFFF"/>
              </a:clrFrom>
              <a:clrTo>
                <a:srgbClr val="FFFFFF">
                  <a:alpha val="0"/>
                </a:srgbClr>
              </a:clrTo>
            </a:clrChange>
          </a:blip>
          <a:stretch>
            <a:fillRect/>
          </a:stretch>
        </p:blipFill>
        <p:spPr>
          <a:xfrm>
            <a:off x="3794668" y="1718234"/>
            <a:ext cx="384527" cy="323812"/>
          </a:xfrm>
          <a:prstGeom prst="rect">
            <a:avLst/>
          </a:prstGeom>
        </p:spPr>
      </p:pic>
      <p:pic>
        <p:nvPicPr>
          <p:cNvPr id="33" name="Picture 32"/>
          <p:cNvPicPr>
            <a:picLocks noChangeAspect="1"/>
          </p:cNvPicPr>
          <p:nvPr/>
        </p:nvPicPr>
        <p:blipFill>
          <a:blip r:embed="rId7">
            <a:clrChange>
              <a:clrFrom>
                <a:srgbClr val="FFFFFF"/>
              </a:clrFrom>
              <a:clrTo>
                <a:srgbClr val="FFFFFF">
                  <a:alpha val="0"/>
                </a:srgbClr>
              </a:clrTo>
            </a:clrChange>
          </a:blip>
          <a:stretch>
            <a:fillRect/>
          </a:stretch>
        </p:blipFill>
        <p:spPr>
          <a:xfrm rot="158469">
            <a:off x="4492071" y="2735483"/>
            <a:ext cx="585401" cy="360041"/>
          </a:xfrm>
          <a:prstGeom prst="rect">
            <a:avLst/>
          </a:prstGeom>
        </p:spPr>
      </p:pic>
    </p:spTree>
    <p:extLst>
      <p:ext uri="{BB962C8B-B14F-4D97-AF65-F5344CB8AC3E}">
        <p14:creationId xmlns:p14="http://schemas.microsoft.com/office/powerpoint/2010/main" val="134863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13681 -2.09877E-6 L -0.10018 0.0429 C -0.09254 0.05247 -0.08108 0.05803 -0.0691 0.05803 C -0.05538 0.05803 -0.04445 0.05247 -0.03681 0.0429 L 2.5E-6 -2.09877E-6 " pathEditMode="relative" rAng="0" ptsTypes="AAAAA">
                                      <p:cBhvr>
                                        <p:cTn id="6" dur="1000" fill="hold"/>
                                        <p:tgtEl>
                                          <p:spTgt spid="32"/>
                                        </p:tgtEl>
                                        <p:attrNameLst>
                                          <p:attrName>ppt_x</p:attrName>
                                          <p:attrName>ppt_y</p:attrName>
                                        </p:attrNameLst>
                                      </p:cBhvr>
                                      <p:rCtr x="6840" y="2901"/>
                                    </p:animMotion>
                                  </p:childTnLst>
                                </p:cTn>
                              </p:par>
                              <p:par>
                                <p:cTn id="7" presetID="9"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dissolve">
                                      <p:cBhvr>
                                        <p:cTn id="9" dur="500"/>
                                        <p:tgtEl>
                                          <p:spTgt spid="19"/>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dissolv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dissolve">
                                      <p:cBhvr>
                                        <p:cTn id="22" dur="500"/>
                                        <p:tgtEl>
                                          <p:spTgt spid="3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00100" y="158933"/>
            <a:ext cx="7543800" cy="684625"/>
          </a:xfrm>
        </p:spPr>
        <p:txBody>
          <a:bodyPr>
            <a:normAutofit/>
          </a:bodyPr>
          <a:lstStyle/>
          <a:p>
            <a:pPr algn="ctr"/>
            <a:r>
              <a:rPr lang="en-US" sz="2000" b="1" dirty="0">
                <a:latin typeface="Arial" charset="0"/>
                <a:ea typeface="Arial" charset="0"/>
                <a:cs typeface="Arial" charset="0"/>
              </a:rPr>
              <a:t>Challenges</a:t>
            </a:r>
            <a:r>
              <a:rPr lang="zh-CN" altLang="en-US" sz="2000" b="1" dirty="0">
                <a:latin typeface="Arial" charset="0"/>
                <a:ea typeface="Arial" charset="0"/>
                <a:cs typeface="Arial" charset="0"/>
              </a:rPr>
              <a:t> </a:t>
            </a:r>
            <a:r>
              <a:rPr lang="en-US" altLang="zh-CN" sz="2000" b="1" dirty="0">
                <a:latin typeface="Arial" charset="0"/>
                <a:ea typeface="Arial" charset="0"/>
                <a:cs typeface="Arial" charset="0"/>
              </a:rPr>
              <a:t>(3):  </a:t>
            </a:r>
            <a:r>
              <a:rPr lang="en-US" altLang="zh-CN" sz="2000" dirty="0">
                <a:latin typeface="Arial" charset="0"/>
                <a:ea typeface="Arial" charset="0"/>
                <a:cs typeface="Arial" charset="0"/>
              </a:rPr>
              <a:t>R</a:t>
            </a:r>
            <a:r>
              <a:rPr lang="en-US" sz="2000" dirty="0">
                <a:latin typeface="Arial" charset="0"/>
                <a:ea typeface="Arial" charset="0"/>
                <a:cs typeface="Arial" charset="0"/>
              </a:rPr>
              <a:t>ich </a:t>
            </a:r>
            <a:r>
              <a:rPr lang="en-US" sz="2000" b="1" dirty="0">
                <a:latin typeface="Arial" charset="0"/>
                <a:ea typeface="Arial" charset="0"/>
                <a:cs typeface="Arial" charset="0"/>
              </a:rPr>
              <a:t>Variations</a:t>
            </a:r>
            <a:r>
              <a:rPr lang="en-US" sz="2000" dirty="0">
                <a:latin typeface="Arial" charset="0"/>
                <a:ea typeface="Arial" charset="0"/>
                <a:cs typeface="Arial" charset="0"/>
              </a:rPr>
              <a:t> and </a:t>
            </a:r>
            <a:r>
              <a:rPr lang="en-US" sz="2000" b="1" dirty="0">
                <a:latin typeface="Arial" charset="0"/>
                <a:ea typeface="Arial" charset="0"/>
                <a:cs typeface="Arial" charset="0"/>
              </a:rPr>
              <a:t>Complexity</a:t>
            </a:r>
          </a:p>
        </p:txBody>
      </p:sp>
      <p:cxnSp>
        <p:nvCxnSpPr>
          <p:cNvPr id="6" name="Straight Connector 5"/>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pic>
        <p:nvPicPr>
          <p:cNvPr id="3" name="Picture 2"/>
          <p:cNvPicPr>
            <a:picLocks noChangeAspect="1"/>
          </p:cNvPicPr>
          <p:nvPr/>
        </p:nvPicPr>
        <p:blipFill>
          <a:blip r:embed="rId3"/>
          <a:stretch>
            <a:fillRect/>
          </a:stretch>
        </p:blipFill>
        <p:spPr>
          <a:xfrm>
            <a:off x="800100" y="987574"/>
            <a:ext cx="7736736" cy="3600400"/>
          </a:xfrm>
          <a:prstGeom prst="rect">
            <a:avLst/>
          </a:prstGeom>
        </p:spPr>
      </p:pic>
      <p:sp>
        <p:nvSpPr>
          <p:cNvPr id="2" name="Oval 1"/>
          <p:cNvSpPr/>
          <p:nvPr/>
        </p:nvSpPr>
        <p:spPr>
          <a:xfrm>
            <a:off x="5868144" y="1100161"/>
            <a:ext cx="1008112" cy="1008112"/>
          </a:xfrm>
          <a:prstGeom prst="ellipse">
            <a:avLst/>
          </a:prstGeom>
          <a:noFill/>
          <a:ln w="8572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2401843" y="1974089"/>
            <a:ext cx="4753775" cy="1498224"/>
            <a:chOff x="2401843" y="1974089"/>
            <a:chExt cx="4753775" cy="1498224"/>
          </a:xfrm>
        </p:grpSpPr>
        <p:sp>
          <p:nvSpPr>
            <p:cNvPr id="4" name="Rectangle 3"/>
            <p:cNvSpPr/>
            <p:nvPr/>
          </p:nvSpPr>
          <p:spPr>
            <a:xfrm rot="2694293">
              <a:off x="2401843" y="2810811"/>
              <a:ext cx="3194743" cy="661502"/>
            </a:xfrm>
            <a:prstGeom prst="rect">
              <a:avLst/>
            </a:prstGeom>
            <a:noFill/>
            <a:ln w="82550">
              <a:solidFill>
                <a:srgbClr val="01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694293">
              <a:off x="4087328" y="1974089"/>
              <a:ext cx="3068290" cy="661502"/>
            </a:xfrm>
            <a:prstGeom prst="rect">
              <a:avLst/>
            </a:prstGeom>
            <a:noFill/>
            <a:ln w="82550">
              <a:solidFill>
                <a:srgbClr val="01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068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05800" y="987574"/>
            <a:ext cx="4104457" cy="369332"/>
          </a:xfrm>
          <a:prstGeom prst="rect">
            <a:avLst/>
          </a:prstGeom>
          <a:noFill/>
        </p:spPr>
        <p:txBody>
          <a:bodyPr wrap="square" rtlCol="0">
            <a:spAutoFit/>
          </a:bodyPr>
          <a:lstStyle/>
          <a:p>
            <a:pPr marL="285750" indent="-285750">
              <a:buFont typeface="Wingdings" charset="2"/>
              <a:buChar char="q"/>
            </a:pPr>
            <a:r>
              <a:rPr lang="en-US" b="1" dirty="0">
                <a:latin typeface="Arial" charset="0"/>
                <a:ea typeface="Arial" charset="0"/>
                <a:cs typeface="Arial" charset="0"/>
              </a:rPr>
              <a:t>Pattern Editing</a:t>
            </a:r>
          </a:p>
        </p:txBody>
      </p:sp>
      <p:cxnSp>
        <p:nvCxnSpPr>
          <p:cNvPr id="6" name="Straight Connector 5"/>
          <p:cNvCxnSpPr/>
          <p:nvPr/>
        </p:nvCxnSpPr>
        <p:spPr>
          <a:xfrm>
            <a:off x="611560" y="699542"/>
            <a:ext cx="7920880" cy="0"/>
          </a:xfrm>
          <a:prstGeom prst="line">
            <a:avLst/>
          </a:prstGeom>
          <a:ln w="47625">
            <a:solidFill>
              <a:schemeClr val="tx1">
                <a:lumMod val="65000"/>
                <a:lumOff val="35000"/>
              </a:schemeClr>
            </a:solidFill>
          </a:ln>
        </p:spPr>
        <p:style>
          <a:lnRef idx="1">
            <a:schemeClr val="accent5"/>
          </a:lnRef>
          <a:fillRef idx="0">
            <a:schemeClr val="accent5"/>
          </a:fillRef>
          <a:effectRef idx="0">
            <a:schemeClr val="accent5"/>
          </a:effectRef>
          <a:fontRef idx="minor">
            <a:schemeClr val="tx1"/>
          </a:fontRef>
        </p:style>
      </p:cxnSp>
      <p:sp>
        <p:nvSpPr>
          <p:cNvPr id="9" name="Title 6"/>
          <p:cNvSpPr txBox="1">
            <a:spLocks/>
          </p:cNvSpPr>
          <p:nvPr/>
        </p:nvSpPr>
        <p:spPr>
          <a:xfrm>
            <a:off x="805800" y="158933"/>
            <a:ext cx="7543800" cy="6846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000" b="1" dirty="0">
                <a:latin typeface="Arial" charset="0"/>
                <a:ea typeface="Arial" charset="0"/>
                <a:cs typeface="Arial" charset="0"/>
              </a:rPr>
              <a:t>Applications </a:t>
            </a:r>
            <a:r>
              <a:rPr lang="en-US" sz="2000" dirty="0">
                <a:latin typeface="Arial" charset="0"/>
                <a:ea typeface="Arial" charset="0"/>
                <a:cs typeface="Arial" charset="0"/>
              </a:rPr>
              <a:t>of Pattern Grouping</a:t>
            </a:r>
          </a:p>
        </p:txBody>
      </p:sp>
      <p:pic>
        <p:nvPicPr>
          <p:cNvPr id="5" name="Picture 4"/>
          <p:cNvPicPr>
            <a:picLocks noChangeAspect="1"/>
          </p:cNvPicPr>
          <p:nvPr/>
        </p:nvPicPr>
        <p:blipFill>
          <a:blip r:embed="rId5"/>
          <a:stretch>
            <a:fillRect/>
          </a:stretch>
        </p:blipFill>
        <p:spPr>
          <a:xfrm>
            <a:off x="3445172" y="1863347"/>
            <a:ext cx="4223172" cy="2328055"/>
          </a:xfrm>
          <a:prstGeom prst="rect">
            <a:avLst/>
          </a:prstGeom>
        </p:spPr>
      </p:pic>
      <p:pic>
        <p:nvPicPr>
          <p:cNvPr id="2" name="PEditing6-8.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75856" y="1525615"/>
            <a:ext cx="4784111" cy="2889306"/>
          </a:xfrm>
          <a:prstGeom prst="rect">
            <a:avLst/>
          </a:prstGeom>
        </p:spPr>
      </p:pic>
      <p:sp>
        <p:nvSpPr>
          <p:cNvPr id="3" name="Rectangle 2"/>
          <p:cNvSpPr/>
          <p:nvPr/>
        </p:nvSpPr>
        <p:spPr>
          <a:xfrm>
            <a:off x="3119191" y="1500922"/>
            <a:ext cx="325981" cy="2913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195736" y="4515966"/>
            <a:ext cx="6660232" cy="276999"/>
          </a:xfrm>
          <a:prstGeom prst="rect">
            <a:avLst/>
          </a:prstGeom>
          <a:noFill/>
        </p:spPr>
        <p:txBody>
          <a:bodyPr wrap="square" rtlCol="0">
            <a:spAutoFit/>
          </a:bodyPr>
          <a:lstStyle/>
          <a:p>
            <a:pPr algn="ctr"/>
            <a:r>
              <a:rPr lang="en-US" sz="1200" dirty="0">
                <a:latin typeface="Arial" charset="0"/>
                <a:ea typeface="Arial" charset="0"/>
                <a:cs typeface="Arial" charset="0"/>
              </a:rPr>
              <a:t>Inverse Procedural Modeling by Automatic Generation of L-systems. </a:t>
            </a:r>
            <a:r>
              <a:rPr lang="en-US" altLang="zh-CN" sz="1200" dirty="0">
                <a:latin typeface="Arial" charset="0"/>
                <a:ea typeface="Arial" charset="0"/>
                <a:cs typeface="Arial" charset="0"/>
              </a:rPr>
              <a:t>O.</a:t>
            </a:r>
            <a:r>
              <a:rPr lang="zh-CN" altLang="en-US" sz="1200" dirty="0">
                <a:latin typeface="Arial" charset="0"/>
                <a:ea typeface="Arial" charset="0"/>
                <a:cs typeface="Arial" charset="0"/>
              </a:rPr>
              <a:t> </a:t>
            </a:r>
            <a:r>
              <a:rPr lang="en-US" sz="1200" dirty="0" err="1">
                <a:latin typeface="Arial" charset="0"/>
                <a:ea typeface="Arial" charset="0"/>
                <a:cs typeface="Arial" charset="0"/>
              </a:rPr>
              <a:t>Stava</a:t>
            </a:r>
            <a:r>
              <a:rPr lang="en-US" sz="1200" dirty="0">
                <a:latin typeface="Arial" charset="0"/>
                <a:ea typeface="Arial" charset="0"/>
                <a:cs typeface="Arial" charset="0"/>
              </a:rPr>
              <a:t>, et al. </a:t>
            </a:r>
            <a:r>
              <a:rPr lang="en-US" altLang="zh-CN" sz="1200">
                <a:latin typeface="Arial" charset="0"/>
                <a:ea typeface="Arial" charset="0"/>
                <a:cs typeface="Arial" charset="0"/>
              </a:rPr>
              <a:t>2010</a:t>
            </a:r>
            <a:endParaRPr lang="en-US" sz="1200">
              <a:latin typeface="Arial" charset="0"/>
              <a:ea typeface="Arial" charset="0"/>
              <a:cs typeface="Arial" charset="0"/>
            </a:endParaRPr>
          </a:p>
        </p:txBody>
      </p:sp>
    </p:spTree>
    <p:extLst>
      <p:ext uri="{BB962C8B-B14F-4D97-AF65-F5344CB8AC3E}">
        <p14:creationId xmlns:p14="http://schemas.microsoft.com/office/powerpoint/2010/main" val="183473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7885</TotalTime>
  <Words>3356</Words>
  <Application>Microsoft Office PowerPoint</Application>
  <PresentationFormat>On-screen Show (16:9)</PresentationFormat>
  <Paragraphs>337</Paragraphs>
  <Slides>58</Slides>
  <Notes>58</Notes>
  <HiddenSlides>7</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58</vt:i4>
      </vt:variant>
    </vt:vector>
  </HeadingPairs>
  <TitlesOfParts>
    <vt:vector size="68" baseType="lpstr">
      <vt:lpstr>Abadi MT Condensed Extra Bold</vt:lpstr>
      <vt:lpstr>Arial Unicode MS</vt:lpstr>
      <vt:lpstr>宋体</vt:lpstr>
      <vt:lpstr>DengXian</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Challenges (2):  various noises</vt:lpstr>
      <vt:lpstr>Challenges (2):  various noises</vt:lpstr>
      <vt:lpstr>Challenges (3):  Rich Variations and Complexity</vt:lpstr>
      <vt:lpstr>PowerPoint Presentation</vt:lpstr>
      <vt:lpstr>PowerPoint Presentation</vt:lpstr>
      <vt:lpstr>PowerPoint Presentation</vt:lpstr>
      <vt:lpstr>Related Work: Model &amp; Rule Driven</vt:lpstr>
      <vt:lpstr>Related Work: Gestalt-Based Pattern Grouping</vt:lpstr>
      <vt:lpstr>Nan’s Strategy: model-driven</vt:lpstr>
      <vt:lpstr>Our Work: First data-driven approach</vt:lpstr>
      <vt:lpstr>Our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to Group Discrete Patterns</dc:title>
  <dc:creator>Changqing Zou</dc:creator>
  <cp:lastModifiedBy>Zhaoliang Lun</cp:lastModifiedBy>
  <cp:revision>1189</cp:revision>
  <dcterms:created xsi:type="dcterms:W3CDTF">2016-12-08T14:32:51Z</dcterms:created>
  <dcterms:modified xsi:type="dcterms:W3CDTF">2018-03-28T05:59:53Z</dcterms:modified>
</cp:coreProperties>
</file>