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p:sldMasterIdLst>
    <p:sldMasterId id="2147483648" r:id="rId1"/>
  </p:sldMasterIdLst>
  <p:notesMasterIdLst>
    <p:notesMasterId r:id="rId53"/>
  </p:notesMasterIdLst>
  <p:sldIdLst>
    <p:sldId id="256" r:id="rId2"/>
    <p:sldId id="259" r:id="rId3"/>
    <p:sldId id="257" r:id="rId4"/>
    <p:sldId id="258" r:id="rId5"/>
    <p:sldId id="265" r:id="rId6"/>
    <p:sldId id="418" r:id="rId7"/>
    <p:sldId id="364" r:id="rId8"/>
    <p:sldId id="273" r:id="rId9"/>
    <p:sldId id="358" r:id="rId10"/>
    <p:sldId id="359" r:id="rId11"/>
    <p:sldId id="360" r:id="rId12"/>
    <p:sldId id="368" r:id="rId13"/>
    <p:sldId id="299" r:id="rId14"/>
    <p:sldId id="302" r:id="rId15"/>
    <p:sldId id="303" r:id="rId16"/>
    <p:sldId id="300" r:id="rId17"/>
    <p:sldId id="365" r:id="rId18"/>
    <p:sldId id="394" r:id="rId19"/>
    <p:sldId id="276" r:id="rId20"/>
    <p:sldId id="305" r:id="rId21"/>
    <p:sldId id="307" r:id="rId22"/>
    <p:sldId id="395" r:id="rId23"/>
    <p:sldId id="309" r:id="rId24"/>
    <p:sldId id="311" r:id="rId25"/>
    <p:sldId id="396" r:id="rId26"/>
    <p:sldId id="314" r:id="rId27"/>
    <p:sldId id="353" r:id="rId28"/>
    <p:sldId id="355" r:id="rId29"/>
    <p:sldId id="421" r:id="rId30"/>
    <p:sldId id="420" r:id="rId31"/>
    <p:sldId id="422" r:id="rId32"/>
    <p:sldId id="362" r:id="rId33"/>
    <p:sldId id="281" r:id="rId34"/>
    <p:sldId id="318" r:id="rId35"/>
    <p:sldId id="319" r:id="rId36"/>
    <p:sldId id="324" r:id="rId37"/>
    <p:sldId id="423" r:id="rId38"/>
    <p:sldId id="283" r:id="rId39"/>
    <p:sldId id="333" r:id="rId40"/>
    <p:sldId id="330" r:id="rId41"/>
    <p:sldId id="334" r:id="rId42"/>
    <p:sldId id="331" r:id="rId43"/>
    <p:sldId id="411" r:id="rId44"/>
    <p:sldId id="412" r:id="rId45"/>
    <p:sldId id="413" r:id="rId46"/>
    <p:sldId id="414" r:id="rId47"/>
    <p:sldId id="416" r:id="rId48"/>
    <p:sldId id="335" r:id="rId49"/>
    <p:sldId id="332" r:id="rId50"/>
    <p:sldId id="290" r:id="rId51"/>
    <p:sldId id="287" r:id="rId52"/>
  </p:sldIdLst>
  <p:sldSz cx="12192000" cy="6858000"/>
  <p:notesSz cx="6858000" cy="9144000"/>
  <p:embeddedFontLst>
    <p:embeddedFont>
      <p:font typeface="Calibri Light" panose="020F0302020204030204" pitchFamily="34" charset="0"/>
      <p:regular r:id="rId54"/>
      <p:italic r:id="rId55"/>
    </p:embeddedFont>
    <p:embeddedFont>
      <p:font typeface="Calibri" panose="020F0502020204030204" pitchFamily="34" charset="0"/>
      <p:regular r:id="rId56"/>
      <p:bold r:id="rId57"/>
      <p:italic r:id="rId58"/>
      <p:boldItalic r:id="rId59"/>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4645" autoAdjust="0"/>
  </p:normalViewPr>
  <p:slideViewPr>
    <p:cSldViewPr snapToGrid="0">
      <p:cViewPr varScale="1">
        <p:scale>
          <a:sx n="88" d="100"/>
          <a:sy n="88" d="100"/>
        </p:scale>
        <p:origin x="426" y="78"/>
      </p:cViewPr>
      <p:guideLst>
        <p:guide orient="horz" pos="2160"/>
        <p:guide pos="3828"/>
      </p:guideLst>
    </p:cSldViewPr>
  </p:slideViewPr>
  <p:notesTextViewPr>
    <p:cViewPr>
      <p:scale>
        <a:sx n="1" d="1"/>
        <a:sy n="1" d="1"/>
      </p:scale>
      <p:origin x="0" y="0"/>
    </p:cViewPr>
  </p:notesTextViewPr>
  <p:sorterViewPr>
    <p:cViewPr>
      <p:scale>
        <a:sx n="100" d="100"/>
        <a:sy n="100" d="100"/>
      </p:scale>
      <p:origin x="0" y="-11184"/>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Header Placeholder 1"/>
          <p:cNvSpPr>
            <a:spLocks noGrp="1" noChangeArrowheads="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200"/>
            </a:lvl1pPr>
          </a:lstStyle>
          <a:p>
            <a:pPr>
              <a:defRPr/>
            </a:pPr>
            <a:endParaRPr lang="en-US" altLang="en-US"/>
          </a:p>
        </p:txBody>
      </p:sp>
      <p:sp>
        <p:nvSpPr>
          <p:cNvPr id="2051" name="Date Placeholder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200"/>
            </a:lvl1pPr>
          </a:lstStyle>
          <a:p>
            <a:pPr>
              <a:defRPr/>
            </a:pPr>
            <a:fld id="{2A59A839-11F8-426A-A3DC-6DBB588D83A3}" type="datetimeFigureOut">
              <a:rPr lang="en-US" altLang="en-US"/>
              <a:pPr>
                <a:defRPr/>
              </a:pPr>
              <a:t>8/15/2015</a:t>
            </a:fld>
            <a:endParaRPr lang="en-US" altLang="en-US"/>
          </a:p>
        </p:txBody>
      </p:sp>
      <p:sp>
        <p:nvSpPr>
          <p:cNvPr id="2052" name="Slide Image Placeholder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Notes Placeholder 4"/>
          <p:cNvSpPr>
            <a:spLocks noGrp="1" noChangeArrowheads="1"/>
          </p:cNvSpPr>
          <p:nvPr>
            <p:ph type="body" sz="quarter" idx="3"/>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4" name="Footer Placeholder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buFont typeface="Arial" panose="020B0604020202020204" pitchFamily="34" charset="0"/>
              <a:buNone/>
              <a:defRPr sz="1200"/>
            </a:lvl1pPr>
          </a:lstStyle>
          <a:p>
            <a:pPr>
              <a:defRPr/>
            </a:pPr>
            <a:endParaRPr lang="en-US" altLang="en-US"/>
          </a:p>
        </p:txBody>
      </p:sp>
      <p:sp>
        <p:nvSpPr>
          <p:cNvPr id="2055" name="Slide Number Placeholder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A740F2DC-EAA2-4438-8A08-B192BB3A8D66}" type="slidenum">
              <a:rPr lang="en-US" altLang="en-US"/>
              <a:pPr>
                <a:defRPr/>
              </a:pPr>
              <a:t>‹#›</a:t>
            </a:fld>
            <a:endParaRPr lang="en-US" altLang="en-US"/>
          </a:p>
        </p:txBody>
      </p:sp>
    </p:spTree>
    <p:extLst>
      <p:ext uri="{BB962C8B-B14F-4D97-AF65-F5344CB8AC3E}">
        <p14:creationId xmlns:p14="http://schemas.microsoft.com/office/powerpoint/2010/main" val="4176507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 cmpd="sng">
                <a:solidFill>
                  <a:schemeClr val="tx1"/>
                </a:solidFill>
                <a:miter lim="800000"/>
                <a:headEnd/>
                <a:tailEnd/>
              </a14:hiddenLine>
            </a:ext>
          </a:extLst>
        </p:spPr>
      </p:sp>
      <p:sp>
        <p:nvSpPr>
          <p:cNvPr id="40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smtClean="0"/>
              <a:t>Hi, I am Evangelos Kalogerakis, and together with Zhaoliang Lun, we will present an algorithm for computing a style similarity measure between shapes. This is a joint work between Zhaoliang, me and Alla Sheffer. </a:t>
            </a:r>
          </a:p>
        </p:txBody>
      </p:sp>
    </p:spTree>
    <p:extLst>
      <p:ext uri="{BB962C8B-B14F-4D97-AF65-F5344CB8AC3E}">
        <p14:creationId xmlns:p14="http://schemas.microsoft.com/office/powerpoint/2010/main" val="18848494"/>
      </p:ext>
    </p:extLst>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p:spPr>
        <p:txBody>
          <a:bodyPr/>
          <a:lstStyle/>
          <a:p>
            <a:r>
              <a:rPr lang="en-US" altLang="en-US" smtClean="0"/>
              <a:t>We released thousands…</a:t>
            </a:r>
          </a:p>
          <a:p>
            <a:endParaRPr lang="en-US" altLang="en-US"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C771977-2C77-4F22-A7B0-B8A8271F258D}" type="slidenum">
              <a:rPr lang="en-US" altLang="en-US" smtClean="0"/>
              <a:pPr/>
              <a:t>10</a:t>
            </a:fld>
            <a:endParaRPr lang="en-US" altLang="en-US" smtClean="0"/>
          </a:p>
        </p:txBody>
      </p:sp>
    </p:spTree>
    <p:extLst>
      <p:ext uri="{BB962C8B-B14F-4D97-AF65-F5344CB8AC3E}">
        <p14:creationId xmlns:p14="http://schemas.microsoft.com/office/powerpoint/2010/main" val="71583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p:sp>
      <p:sp>
        <p:nvSpPr>
          <p:cNvPr id="24579" name="Notes Placeholder 2"/>
          <p:cNvSpPr>
            <a:spLocks noGrp="1"/>
          </p:cNvSpPr>
          <p:nvPr>
            <p:ph type="body" idx="1"/>
          </p:nvPr>
        </p:nvSpPr>
        <p:spPr>
          <a:noFill/>
        </p:spPr>
        <p:txBody>
          <a:bodyPr/>
          <a:lstStyle/>
          <a:p>
            <a:r>
              <a:rPr lang="en-US" altLang="en-US" dirty="0" smtClean="0"/>
              <a:t>…of such questionnaires...</a:t>
            </a:r>
          </a:p>
          <a:p>
            <a:endParaRPr lang="en-US" altLang="en-US" dirty="0" smtClean="0"/>
          </a:p>
        </p:txBody>
      </p:sp>
      <p:sp>
        <p:nvSpPr>
          <p:cNvPr id="2458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B7C060B-7A33-47AD-9D15-8BC19CCA51DD}" type="slidenum">
              <a:rPr lang="en-US" altLang="en-US" smtClean="0"/>
              <a:pPr/>
              <a:t>11</a:t>
            </a:fld>
            <a:endParaRPr lang="en-US" altLang="en-US" smtClean="0"/>
          </a:p>
        </p:txBody>
      </p:sp>
    </p:spTree>
    <p:extLst>
      <p:ext uri="{BB962C8B-B14F-4D97-AF65-F5344CB8AC3E}">
        <p14:creationId xmlns:p14="http://schemas.microsoft.com/office/powerpoint/2010/main" val="257696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a:noFill/>
        </p:spPr>
        <p:txBody>
          <a:bodyPr/>
          <a:lstStyle/>
          <a:p>
            <a:r>
              <a:rPr lang="en-US" altLang="en-US" dirty="0" smtClean="0"/>
              <a:t>Let’s see now how we collated the art history observations, the geometric criteria, and the parameter learning into an algorithmic style measure. Let’s start with our problem statement. Given an input pair of shapes, such as</a:t>
            </a:r>
            <a:r>
              <a:rPr lang="en-US" altLang="en-US" b="1" dirty="0" smtClean="0"/>
              <a:t> </a:t>
            </a:r>
            <a:r>
              <a:rPr lang="en-US" altLang="en-US" b="1" u="sng" dirty="0" smtClean="0"/>
              <a:t>a spoon and a knife here</a:t>
            </a:r>
            <a:r>
              <a:rPr lang="en-US" altLang="en-US" dirty="0" smtClean="0"/>
              <a:t>, </a:t>
            </a:r>
            <a:r>
              <a:rPr lang="en-US" altLang="en-US" b="1" dirty="0" smtClean="0"/>
              <a:t>[CLICK]</a:t>
            </a:r>
            <a:r>
              <a:rPr lang="en-US" altLang="en-US" dirty="0" smtClean="0"/>
              <a:t> our goal is to compute a distance measure that quantifies their style dissimilarity.</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55FE99-CFED-4278-B80D-1F76D9301BCA}" type="slidenum">
              <a:rPr lang="en-US" altLang="en-US" smtClean="0"/>
              <a:pPr/>
              <a:t>12</a:t>
            </a:fld>
            <a:endParaRPr lang="en-US" altLang="en-US" smtClean="0"/>
          </a:p>
        </p:txBody>
      </p:sp>
    </p:spTree>
    <p:extLst>
      <p:ext uri="{BB962C8B-B14F-4D97-AF65-F5344CB8AC3E}">
        <p14:creationId xmlns:p14="http://schemas.microsoft.com/office/powerpoint/2010/main" val="141427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28675" name="Notes Placeholder 2"/>
          <p:cNvSpPr>
            <a:spLocks noGrp="1"/>
          </p:cNvSpPr>
          <p:nvPr>
            <p:ph type="body" idx="1"/>
          </p:nvPr>
        </p:nvSpPr>
        <p:spPr>
          <a:noFill/>
        </p:spPr>
        <p:txBody>
          <a:bodyPr/>
          <a:lstStyle/>
          <a:p>
            <a:r>
              <a:rPr lang="en-US" altLang="en-US" dirty="0" smtClean="0"/>
              <a:t>Our algorithm computes the measure with a two-step process. Given the input pair, </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688023-CCEC-4A6F-9ECF-0EEFFFD0C5A7}" type="slidenum">
              <a:rPr lang="en-US" altLang="en-US" smtClean="0"/>
              <a:pPr/>
              <a:t>13</a:t>
            </a:fld>
            <a:endParaRPr lang="en-US" altLang="en-US" smtClean="0"/>
          </a:p>
        </p:txBody>
      </p:sp>
    </p:spTree>
    <p:extLst>
      <p:ext uri="{BB962C8B-B14F-4D97-AF65-F5344CB8AC3E}">
        <p14:creationId xmlns:p14="http://schemas.microsoft.com/office/powerpoint/2010/main" val="4039718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p:spPr>
        <p:txBody>
          <a:bodyPr/>
          <a:lstStyle/>
          <a:p>
            <a:r>
              <a:rPr lang="en-US" altLang="en-US" dirty="0" smtClean="0"/>
              <a:t>It first identifies matching elements on the input shape pair, such as the handles, or the fine strips, on </a:t>
            </a:r>
            <a:r>
              <a:rPr lang="en-US" altLang="en-US" b="1" u="sng" dirty="0" smtClean="0"/>
              <a:t>the spoon and the knife</a:t>
            </a:r>
          </a:p>
        </p:txBody>
      </p:sp>
      <p:sp>
        <p:nvSpPr>
          <p:cNvPr id="3072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77A6A8D-D8EC-4328-AC36-65C5E8C32F4A}" type="slidenum">
              <a:rPr lang="en-US" altLang="en-US" smtClean="0"/>
              <a:pPr/>
              <a:t>14</a:t>
            </a:fld>
            <a:endParaRPr lang="en-US" altLang="en-US" smtClean="0"/>
          </a:p>
        </p:txBody>
      </p:sp>
    </p:spTree>
    <p:extLst>
      <p:ext uri="{BB962C8B-B14F-4D97-AF65-F5344CB8AC3E}">
        <p14:creationId xmlns:p14="http://schemas.microsoft.com/office/powerpoint/2010/main" val="391003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p:sp>
      <p:sp>
        <p:nvSpPr>
          <p:cNvPr id="32771" name="Notes Placeholder 2"/>
          <p:cNvSpPr>
            <a:spLocks noGrp="1"/>
          </p:cNvSpPr>
          <p:nvPr>
            <p:ph type="body" idx="1"/>
          </p:nvPr>
        </p:nvSpPr>
        <p:spPr>
          <a:noFill/>
        </p:spPr>
        <p:txBody>
          <a:bodyPr/>
          <a:lstStyle/>
          <a:p>
            <a:r>
              <a:rPr lang="en-US" altLang="en-US" dirty="0" smtClean="0"/>
              <a:t>Then it computes the style dissimilarity, or distance, of all pairs of matching element by considering geometric features related to element shape, proportions, and lines. Not all pairs of matching elements are equally important. Thus, their distances are weighted according to element saliency, which is also formulated as a function of geometric features. After summing up the resulting distances between all pairs of elements, we add another term measuring the element prevalence. The term penalizes the area in the two shapes that was not covered by any matching elements, highlighted as red here. </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5C10D7-3D28-402D-B9DE-8AD5240BB2BC}" type="slidenum">
              <a:rPr lang="en-US" altLang="en-US" smtClean="0"/>
              <a:pPr/>
              <a:t>15</a:t>
            </a:fld>
            <a:endParaRPr lang="en-US" altLang="en-US" smtClean="0"/>
          </a:p>
        </p:txBody>
      </p:sp>
    </p:spTree>
    <p:extLst>
      <p:ext uri="{BB962C8B-B14F-4D97-AF65-F5344CB8AC3E}">
        <p14:creationId xmlns:p14="http://schemas.microsoft.com/office/powerpoint/2010/main" val="1285138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p:sp>
      <p:sp>
        <p:nvSpPr>
          <p:cNvPr id="34819" name="Notes Placeholder 2"/>
          <p:cNvSpPr>
            <a:spLocks noGrp="1"/>
          </p:cNvSpPr>
          <p:nvPr>
            <p:ph type="body" idx="1"/>
          </p:nvPr>
        </p:nvSpPr>
        <p:spPr>
          <a:noFill/>
        </p:spPr>
        <p:txBody>
          <a:bodyPr/>
          <a:lstStyle/>
          <a:p>
            <a:r>
              <a:rPr lang="en-US" altLang="en-US" smtClean="0"/>
              <a:t>By taking into account the element similarity and prevalence, the algorithm outputs the style dissimilarity measure for these shapes. </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9ADFCF-6444-4600-8F60-54DAABBB6174}" type="slidenum">
              <a:rPr lang="en-US" altLang="en-US" smtClean="0"/>
              <a:pPr/>
              <a:t>16</a:t>
            </a:fld>
            <a:endParaRPr lang="en-US" altLang="en-US" smtClean="0"/>
          </a:p>
        </p:txBody>
      </p:sp>
    </p:spTree>
    <p:extLst>
      <p:ext uri="{BB962C8B-B14F-4D97-AF65-F5344CB8AC3E}">
        <p14:creationId xmlns:p14="http://schemas.microsoft.com/office/powerpoint/2010/main" val="4068810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p:sp>
      <p:sp>
        <p:nvSpPr>
          <p:cNvPr id="36867" name="Notes Placeholder 2"/>
          <p:cNvSpPr>
            <a:spLocks noGrp="1"/>
          </p:cNvSpPr>
          <p:nvPr>
            <p:ph type="body" idx="1"/>
          </p:nvPr>
        </p:nvSpPr>
        <p:spPr>
          <a:noFill/>
        </p:spPr>
        <p:txBody>
          <a:bodyPr/>
          <a:lstStyle/>
          <a:p>
            <a:r>
              <a:rPr lang="en-US" altLang="en-US" dirty="0" smtClean="0"/>
              <a:t>The same procedure is followed for any other pair of input shapes. For example, here, based on the computed distances, our method concludes that the </a:t>
            </a:r>
            <a:r>
              <a:rPr lang="en-US" altLang="en-US" b="1" u="sng" dirty="0" smtClean="0"/>
              <a:t>spoon and knife </a:t>
            </a:r>
            <a:r>
              <a:rPr lang="en-US" altLang="en-US" dirty="0" smtClean="0"/>
              <a:t>on the top … that share similar motifs on their handle … are significantly more similar style-wise than the </a:t>
            </a:r>
            <a:r>
              <a:rPr lang="en-US" altLang="en-US" b="1" u="sng" dirty="0" smtClean="0"/>
              <a:t>fork and spoon </a:t>
            </a:r>
            <a:r>
              <a:rPr lang="en-US" altLang="en-US" dirty="0" smtClean="0"/>
              <a:t>on the bottom that lack any major similar motifs.</a:t>
            </a:r>
          </a:p>
          <a:p>
            <a:endParaRPr lang="en-US" altLang="en-US" dirty="0"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1381BC-2869-4727-8217-14CED423044B}" type="slidenum">
              <a:rPr lang="en-US" altLang="en-US" smtClean="0"/>
              <a:pPr/>
              <a:t>17</a:t>
            </a:fld>
            <a:endParaRPr lang="en-US" altLang="en-US" smtClean="0"/>
          </a:p>
        </p:txBody>
      </p:sp>
    </p:spTree>
    <p:extLst>
      <p:ext uri="{BB962C8B-B14F-4D97-AF65-F5344CB8AC3E}">
        <p14:creationId xmlns:p14="http://schemas.microsoft.com/office/powerpoint/2010/main" val="359681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p:sp>
      <p:sp>
        <p:nvSpPr>
          <p:cNvPr id="38915" name="Notes Placeholder 2"/>
          <p:cNvSpPr>
            <a:spLocks noGrp="1"/>
          </p:cNvSpPr>
          <p:nvPr>
            <p:ph type="body" idx="1"/>
          </p:nvPr>
        </p:nvSpPr>
        <p:spPr>
          <a:noFill/>
        </p:spPr>
        <p:txBody>
          <a:bodyPr/>
          <a:lstStyle/>
          <a:p>
            <a:r>
              <a:rPr lang="en-US" altLang="en-US" smtClean="0"/>
              <a:t>We now describe the element matching step of our method in more detail</a:t>
            </a:r>
          </a:p>
        </p:txBody>
      </p:sp>
      <p:sp>
        <p:nvSpPr>
          <p:cNvPr id="3891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0B231F-1002-4804-93A8-30465F66F925}" type="slidenum">
              <a:rPr lang="en-US" altLang="en-US" smtClean="0"/>
              <a:pPr/>
              <a:t>18</a:t>
            </a:fld>
            <a:endParaRPr lang="en-US" altLang="en-US" smtClean="0"/>
          </a:p>
        </p:txBody>
      </p:sp>
    </p:spTree>
    <p:extLst>
      <p:ext uri="{BB962C8B-B14F-4D97-AF65-F5344CB8AC3E}">
        <p14:creationId xmlns:p14="http://schemas.microsoft.com/office/powerpoint/2010/main" val="213039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p:sp>
      <p:sp>
        <p:nvSpPr>
          <p:cNvPr id="40963" name="Notes Placeholder 2"/>
          <p:cNvSpPr>
            <a:spLocks noGrp="1"/>
          </p:cNvSpPr>
          <p:nvPr>
            <p:ph type="body" idx="1"/>
          </p:nvPr>
        </p:nvSpPr>
        <p:spPr>
          <a:noFill/>
        </p:spPr>
        <p:txBody>
          <a:bodyPr/>
          <a:lstStyle/>
          <a:p>
            <a:r>
              <a:rPr lang="en-US" altLang="en-US" smtClean="0"/>
              <a:t>Detecting matching elements is challenging since we do not a priori know their size, location, or number, and also the matching elements are not necessarily identical, but only approximately similar. To detect them, we first segment the input shapes into approximately convex patches at multiple scales, as demonstrated for this teapot – we here show two scales of segmentation, </a:t>
            </a:r>
            <a:r>
              <a:rPr lang="en-US" altLang="en-US" b="1" smtClean="0"/>
              <a:t>[CLICK] </a:t>
            </a:r>
            <a:r>
              <a:rPr lang="en-US" altLang="en-US" smtClean="0"/>
              <a:t>or similarly for the teapot on the right. </a:t>
            </a:r>
            <a:r>
              <a:rPr lang="en-US" altLang="en-US" b="1" smtClean="0"/>
              <a:t>[CLICK] </a:t>
            </a:r>
            <a:r>
              <a:rPr lang="en-US" altLang="en-US" smtClean="0"/>
              <a:t>The patches serve as initial seeds to detect elements. </a:t>
            </a:r>
          </a:p>
        </p:txBody>
      </p:sp>
      <p:sp>
        <p:nvSpPr>
          <p:cNvPr id="4096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878CEF-7A3F-4DDE-B7CA-983B96E943FD}" type="slidenum">
              <a:rPr lang="en-US" altLang="en-US" smtClean="0"/>
              <a:pPr/>
              <a:t>19</a:t>
            </a:fld>
            <a:endParaRPr lang="en-US" altLang="en-US" smtClean="0"/>
          </a:p>
        </p:txBody>
      </p:sp>
    </p:spTree>
    <p:extLst>
      <p:ext uri="{BB962C8B-B14F-4D97-AF65-F5344CB8AC3E}">
        <p14:creationId xmlns:p14="http://schemas.microsoft.com/office/powerpoint/2010/main" val="299250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 cmpd="sng">
                <a:solidFill>
                  <a:schemeClr val="tx1"/>
                </a:solidFill>
                <a:miter lim="800000"/>
                <a:headEnd/>
                <a:tailEnd/>
              </a14:hiddenLine>
            </a:ext>
          </a:extLst>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smtClean="0"/>
              <a:t>Humans have an innate sense of stylistic similarity. We identify objects as more similar style-wise </a:t>
            </a:r>
            <a:r>
              <a:rPr lang="en-US" altLang="en-US" b="1" smtClean="0"/>
              <a:t>[CLICK], </a:t>
            </a:r>
            <a:r>
              <a:rPr lang="en-US" altLang="en-US" smtClean="0"/>
              <a:t>as in the case of the two Asian temples here, </a:t>
            </a:r>
            <a:r>
              <a:rPr lang="en-US" altLang="en-US" b="1" smtClean="0"/>
              <a:t>[CLICK] </a:t>
            </a:r>
            <a:r>
              <a:rPr lang="en-US" altLang="en-US" smtClean="0"/>
              <a:t>or correspondingly we can identify two objects as less stylistically similar. The goal of our algorithm is to compute a measure that replicates this human ability to compare the style similarity of shapes.</a:t>
            </a:r>
          </a:p>
        </p:txBody>
      </p:sp>
    </p:spTree>
    <p:extLst>
      <p:ext uri="{BB962C8B-B14F-4D97-AF65-F5344CB8AC3E}">
        <p14:creationId xmlns:p14="http://schemas.microsoft.com/office/powerpoint/2010/main" val="3075552188"/>
      </p:ext>
    </p:extLst>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p:sp>
      <p:sp>
        <p:nvSpPr>
          <p:cNvPr id="43011" name="Notes Placeholder 2"/>
          <p:cNvSpPr>
            <a:spLocks noGrp="1"/>
          </p:cNvSpPr>
          <p:nvPr>
            <p:ph type="body" idx="1"/>
          </p:nvPr>
        </p:nvSpPr>
        <p:spPr>
          <a:noFill/>
        </p:spPr>
        <p:txBody>
          <a:bodyPr/>
          <a:lstStyle/>
          <a:p>
            <a:r>
              <a:rPr lang="en-US" altLang="en-US" smtClean="0"/>
              <a:t>Our algorithm then examines the similarity between the pairs of patches on the two shapes. The similarity is examined by approximately aligning them with an affine transformation, </a:t>
            </a:r>
            <a:r>
              <a:rPr lang="en-US" altLang="en-US" b="1" smtClean="0"/>
              <a:t>[CLICK] </a:t>
            </a:r>
            <a:r>
              <a:rPr lang="en-US" altLang="en-US" smtClean="0"/>
              <a:t>then evaluating a distance measure between patches expressed as a weighted combination of elementary distances on their individual geometric features, such as surface point-to-point distance, feature curves distances, curvature histograms distances. The weights of this distance measure are learned from the crowdsourced data. </a:t>
            </a:r>
          </a:p>
        </p:txBody>
      </p:sp>
      <p:sp>
        <p:nvSpPr>
          <p:cNvPr id="4301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9319F0-05B0-4DBF-87EE-9562B91D53FB}" type="slidenum">
              <a:rPr lang="en-US" altLang="en-US" smtClean="0"/>
              <a:pPr/>
              <a:t>20</a:t>
            </a:fld>
            <a:endParaRPr lang="en-US" altLang="en-US" smtClean="0"/>
          </a:p>
        </p:txBody>
      </p:sp>
    </p:spTree>
    <p:extLst>
      <p:ext uri="{BB962C8B-B14F-4D97-AF65-F5344CB8AC3E}">
        <p14:creationId xmlns:p14="http://schemas.microsoft.com/office/powerpoint/2010/main" val="36862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p:sp>
      <p:sp>
        <p:nvSpPr>
          <p:cNvPr id="45059" name="Notes Placeholder 2"/>
          <p:cNvSpPr>
            <a:spLocks noGrp="1"/>
          </p:cNvSpPr>
          <p:nvPr>
            <p:ph type="body" idx="1"/>
          </p:nvPr>
        </p:nvSpPr>
        <p:spPr>
          <a:noFill/>
        </p:spPr>
        <p:txBody>
          <a:bodyPr/>
          <a:lstStyle/>
          <a:p>
            <a:r>
              <a:rPr lang="en-US" altLang="en-US" smtClean="0"/>
              <a:t>Contiguous pairs of patches with high similarity are grouped into matched elements </a:t>
            </a:r>
            <a:r>
              <a:rPr lang="en-US" altLang="en-US" b="1" smtClean="0"/>
              <a:t>[CLICK X 3]</a:t>
            </a:r>
            <a:r>
              <a:rPr lang="en-US" altLang="en-US" smtClean="0"/>
              <a:t>. Grouping is formulated as a min-cut labeling problem. We refer to the paper for more details.</a:t>
            </a:r>
          </a:p>
        </p:txBody>
      </p:sp>
      <p:sp>
        <p:nvSpPr>
          <p:cNvPr id="4506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3700448-03D9-429F-A44A-43BB75ABEABD}" type="slidenum">
              <a:rPr lang="en-US" altLang="en-US" smtClean="0"/>
              <a:pPr/>
              <a:t>21</a:t>
            </a:fld>
            <a:endParaRPr lang="en-US" altLang="en-US" smtClean="0"/>
          </a:p>
        </p:txBody>
      </p:sp>
    </p:spTree>
    <p:extLst>
      <p:ext uri="{BB962C8B-B14F-4D97-AF65-F5344CB8AC3E}">
        <p14:creationId xmlns:p14="http://schemas.microsoft.com/office/powerpoint/2010/main" val="29952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p:sp>
      <p:sp>
        <p:nvSpPr>
          <p:cNvPr id="47107" name="Notes Placeholder 2"/>
          <p:cNvSpPr>
            <a:spLocks noGrp="1"/>
          </p:cNvSpPr>
          <p:nvPr>
            <p:ph type="body" idx="1"/>
          </p:nvPr>
        </p:nvSpPr>
        <p:spPr>
          <a:noFill/>
        </p:spPr>
        <p:txBody>
          <a:bodyPr/>
          <a:lstStyle/>
          <a:p>
            <a:r>
              <a:rPr lang="en-US" altLang="en-US" smtClean="0"/>
              <a:t>The detected pairs of matched elements are used as input to the second step of our method that computes the components of our style measure between the two shapes.  For each pair of detected elements, we measure their distance [</a:t>
            </a:r>
            <a:r>
              <a:rPr lang="en-US" altLang="en-US" b="1" smtClean="0"/>
              <a:t>HIGHLIGHT WITH LASER</a:t>
            </a:r>
            <a:r>
              <a:rPr lang="en-US" altLang="en-US" smtClean="0"/>
              <a:t>]</a:t>
            </a:r>
          </a:p>
        </p:txBody>
      </p:sp>
      <p:sp>
        <p:nvSpPr>
          <p:cNvPr id="4710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DB8AD87-86E6-4377-B84E-2B62B6EB2D62}" type="slidenum">
              <a:rPr lang="en-US" altLang="en-US" smtClean="0"/>
              <a:pPr/>
              <a:t>22</a:t>
            </a:fld>
            <a:endParaRPr lang="en-US" altLang="en-US" smtClean="0"/>
          </a:p>
        </p:txBody>
      </p:sp>
    </p:spTree>
    <p:extLst>
      <p:ext uri="{BB962C8B-B14F-4D97-AF65-F5344CB8AC3E}">
        <p14:creationId xmlns:p14="http://schemas.microsoft.com/office/powerpoint/2010/main" val="63355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p:sp>
      <p:sp>
        <p:nvSpPr>
          <p:cNvPr id="49155" name="Notes Placeholder 2"/>
          <p:cNvSpPr>
            <a:spLocks noGrp="1"/>
          </p:cNvSpPr>
          <p:nvPr>
            <p:ph type="body" idx="1"/>
          </p:nvPr>
        </p:nvSpPr>
        <p:spPr>
          <a:noFill/>
        </p:spPr>
        <p:txBody>
          <a:bodyPr/>
          <a:lstStyle/>
          <a:p>
            <a:r>
              <a:rPr lang="en-US" altLang="en-US" smtClean="0"/>
              <a:t>The distance between elements is evaluated with the same weighted combination of elementary distances used in the element matching step, such as surface point-to-point distance, curvature histograms distances and so on.</a:t>
            </a:r>
          </a:p>
        </p:txBody>
      </p:sp>
      <p:sp>
        <p:nvSpPr>
          <p:cNvPr id="4915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55FB52-1E7B-4702-9024-9F439961A656}" type="slidenum">
              <a:rPr lang="en-US" altLang="en-US" smtClean="0"/>
              <a:pPr/>
              <a:t>23</a:t>
            </a:fld>
            <a:endParaRPr lang="en-US" altLang="en-US" smtClean="0"/>
          </a:p>
        </p:txBody>
      </p:sp>
    </p:spTree>
    <p:extLst>
      <p:ext uri="{BB962C8B-B14F-4D97-AF65-F5344CB8AC3E}">
        <p14:creationId xmlns:p14="http://schemas.microsoft.com/office/powerpoint/2010/main" val="86276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p:sp>
      <p:sp>
        <p:nvSpPr>
          <p:cNvPr id="51203" name="Notes Placeholder 2"/>
          <p:cNvSpPr>
            <a:spLocks noGrp="1"/>
          </p:cNvSpPr>
          <p:nvPr>
            <p:ph type="body" idx="1"/>
          </p:nvPr>
        </p:nvSpPr>
        <p:spPr>
          <a:noFill/>
        </p:spPr>
        <p:txBody>
          <a:bodyPr/>
          <a:lstStyle/>
          <a:p>
            <a:r>
              <a:rPr lang="en-US" altLang="en-US" dirty="0" smtClean="0"/>
              <a:t>The distance between elements is weighted by their saliency. The saliency of each element is computed as a weighted combination of geometric features, such as surface curvature, ambient occlusion and so on, measured over the surface points</a:t>
            </a:r>
            <a:r>
              <a:rPr lang="en-US" altLang="en-US" b="1" dirty="0" smtClean="0"/>
              <a:t>. </a:t>
            </a:r>
            <a:r>
              <a:rPr lang="en-US" altLang="en-US" dirty="0" smtClean="0"/>
              <a:t>The resulting weighted combination is non-linearly scaled through a sigmoid function.</a:t>
            </a:r>
          </a:p>
        </p:txBody>
      </p:sp>
      <p:sp>
        <p:nvSpPr>
          <p:cNvPr id="5120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BFA2AE-9396-42C1-A884-ABC121E4A4C3}" type="slidenum">
              <a:rPr lang="en-US" altLang="en-US" smtClean="0"/>
              <a:pPr/>
              <a:t>24</a:t>
            </a:fld>
            <a:endParaRPr lang="en-US" altLang="en-US" smtClean="0"/>
          </a:p>
        </p:txBody>
      </p:sp>
    </p:spTree>
    <p:extLst>
      <p:ext uri="{BB962C8B-B14F-4D97-AF65-F5344CB8AC3E}">
        <p14:creationId xmlns:p14="http://schemas.microsoft.com/office/powerpoint/2010/main" val="223746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p:sp>
      <p:sp>
        <p:nvSpPr>
          <p:cNvPr id="53251" name="Notes Placeholder 2"/>
          <p:cNvSpPr>
            <a:spLocks noGrp="1"/>
          </p:cNvSpPr>
          <p:nvPr>
            <p:ph type="body" idx="1"/>
          </p:nvPr>
        </p:nvSpPr>
        <p:spPr>
          <a:noFill/>
        </p:spPr>
        <p:txBody>
          <a:bodyPr/>
          <a:lstStyle/>
          <a:p>
            <a:r>
              <a:rPr lang="en-US" altLang="en-US" dirty="0" smtClean="0"/>
              <a:t>Finally, we add the element prevalence term to our measure [</a:t>
            </a:r>
            <a:r>
              <a:rPr lang="en-US" altLang="en-US" b="1" dirty="0" smtClean="0"/>
              <a:t>HIGHLIGHT WITH LASER</a:t>
            </a:r>
            <a:r>
              <a:rPr lang="en-US" altLang="en-US" dirty="0" smtClean="0"/>
              <a:t>]</a:t>
            </a:r>
          </a:p>
        </p:txBody>
      </p:sp>
      <p:sp>
        <p:nvSpPr>
          <p:cNvPr id="5325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61B03BD-21B3-4FE3-8F80-D418AC6A095B}" type="slidenum">
              <a:rPr lang="en-US" altLang="en-US" smtClean="0"/>
              <a:pPr/>
              <a:t>25</a:t>
            </a:fld>
            <a:endParaRPr lang="en-US" altLang="en-US" smtClean="0"/>
          </a:p>
        </p:txBody>
      </p:sp>
    </p:spTree>
    <p:extLst>
      <p:ext uri="{BB962C8B-B14F-4D97-AF65-F5344CB8AC3E}">
        <p14:creationId xmlns:p14="http://schemas.microsoft.com/office/powerpoint/2010/main" val="3369735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p:sp>
      <p:sp>
        <p:nvSpPr>
          <p:cNvPr id="55299" name="Notes Placeholder 2"/>
          <p:cNvSpPr>
            <a:spLocks noGrp="1"/>
          </p:cNvSpPr>
          <p:nvPr>
            <p:ph type="body" idx="1"/>
          </p:nvPr>
        </p:nvSpPr>
        <p:spPr>
          <a:noFill/>
        </p:spPr>
        <p:txBody>
          <a:bodyPr/>
          <a:lstStyle/>
          <a:p>
            <a:r>
              <a:rPr lang="en-US" altLang="en-US" smtClean="0"/>
              <a:t>This term measures the percentage of the area on both models not covered by any matched elements, weighted by their saliency. The unmatched area is penalized with a penalty parameter t.</a:t>
            </a:r>
          </a:p>
        </p:txBody>
      </p:sp>
      <p:sp>
        <p:nvSpPr>
          <p:cNvPr id="5530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BC086BB-2C7E-4B8D-B5DA-C1E626F3F1EB}" type="slidenum">
              <a:rPr lang="en-US" altLang="en-US" smtClean="0"/>
              <a:pPr/>
              <a:t>26</a:t>
            </a:fld>
            <a:endParaRPr lang="en-US" altLang="en-US" smtClean="0"/>
          </a:p>
        </p:txBody>
      </p:sp>
    </p:spTree>
    <p:extLst>
      <p:ext uri="{BB962C8B-B14F-4D97-AF65-F5344CB8AC3E}">
        <p14:creationId xmlns:p14="http://schemas.microsoft.com/office/powerpoint/2010/main" val="995805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p:sp>
      <p:sp>
        <p:nvSpPr>
          <p:cNvPr id="57347" name="Notes Placeholder 2"/>
          <p:cNvSpPr>
            <a:spLocks noGrp="1"/>
          </p:cNvSpPr>
          <p:nvPr>
            <p:ph type="body" idx="1"/>
          </p:nvPr>
        </p:nvSpPr>
        <p:spPr>
          <a:noFill/>
        </p:spPr>
        <p:txBody>
          <a:bodyPr/>
          <a:lstStyle/>
          <a:p>
            <a:r>
              <a:rPr lang="en-US" altLang="en-US" smtClean="0"/>
              <a:t>All the parameters of our style measure, including </a:t>
            </a:r>
            <a:r>
              <a:rPr lang="en-US" altLang="en-US" b="1" smtClean="0"/>
              <a:t>[CLICK]</a:t>
            </a:r>
            <a:r>
              <a:rPr lang="en-US" altLang="en-US" smtClean="0"/>
              <a:t> the weights used in the element similarity term, </a:t>
            </a:r>
            <a:r>
              <a:rPr lang="en-US" altLang="en-US" b="1" smtClean="0"/>
              <a:t>[CLICK]</a:t>
            </a:r>
            <a:r>
              <a:rPr lang="en-US" altLang="en-US" smtClean="0"/>
              <a:t> the weights of the element saliency term, </a:t>
            </a:r>
            <a:r>
              <a:rPr lang="en-US" altLang="en-US" b="1" smtClean="0"/>
              <a:t>[CLICK]</a:t>
            </a:r>
            <a:r>
              <a:rPr lang="en-US" altLang="en-US" smtClean="0"/>
              <a:t> and the penalty parameter of the prevalence term, are learned from the crowdsourced training data.  </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FE1294F-2743-4B31-877D-9CCE1A29C733}" type="slidenum">
              <a:rPr lang="en-US" altLang="en-US" smtClean="0"/>
              <a:pPr/>
              <a:t>27</a:t>
            </a:fld>
            <a:endParaRPr lang="en-US" altLang="en-US" smtClean="0"/>
          </a:p>
        </p:txBody>
      </p:sp>
    </p:spTree>
    <p:extLst>
      <p:ext uri="{BB962C8B-B14F-4D97-AF65-F5344CB8AC3E}">
        <p14:creationId xmlns:p14="http://schemas.microsoft.com/office/powerpoint/2010/main" val="222996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59395" name="Notes Placeholder 2"/>
          <p:cNvSpPr>
            <a:spLocks noGrp="1"/>
          </p:cNvSpPr>
          <p:nvPr>
            <p:ph type="body" idx="1"/>
          </p:nvPr>
        </p:nvSpPr>
        <p:spPr>
          <a:noFill/>
        </p:spPr>
        <p:txBody>
          <a:bodyPr/>
          <a:lstStyle/>
          <a:p>
            <a:r>
              <a:rPr lang="en-US" altLang="en-US" dirty="0" smtClean="0"/>
              <a:t>The parameters are learned such that the agreement between our measure and participant responses is maximized. To do this, we form a likelihood function for our parameters set that measures the degree of agreement between the crowdsourced relative comparisons of style and our style measure under all different parameter values.  Our goal is to maximize this likelihood function together with a regularization term </a:t>
            </a:r>
            <a:r>
              <a:rPr lang="en-US" altLang="en-US" b="1" dirty="0" smtClean="0"/>
              <a:t>[CLICK]</a:t>
            </a:r>
            <a:r>
              <a:rPr lang="en-US" altLang="en-US" dirty="0" smtClean="0"/>
              <a:t>, which promotes sparsity in the learned weights. We regularize the L1 norm of the weights to help us discover the most relevant geometric features for style. For more details, we refer to our paper.</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32D53C-16B2-4B92-8512-069C1D2B3C8A}" type="slidenum">
              <a:rPr lang="en-US" altLang="en-US" smtClean="0"/>
              <a:pPr/>
              <a:t>28</a:t>
            </a:fld>
            <a:endParaRPr lang="en-US" altLang="en-US" smtClean="0"/>
          </a:p>
        </p:txBody>
      </p:sp>
    </p:spTree>
    <p:extLst>
      <p:ext uri="{BB962C8B-B14F-4D97-AF65-F5344CB8AC3E}">
        <p14:creationId xmlns:p14="http://schemas.microsoft.com/office/powerpoint/2010/main" val="3257109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61443" name="Notes Placeholder 2"/>
          <p:cNvSpPr>
            <a:spLocks noGrp="1"/>
          </p:cNvSpPr>
          <p:nvPr>
            <p:ph type="body" idx="1"/>
          </p:nvPr>
        </p:nvSpPr>
        <p:spPr>
          <a:noFill/>
        </p:spPr>
        <p:txBody>
          <a:bodyPr/>
          <a:lstStyle/>
          <a:p>
            <a:r>
              <a:rPr lang="en-US" altLang="en-US" smtClean="0"/>
              <a:t>We now have all the components for our style similarity measure together with their learned parameters, and can compute the style dissimilarity between any pairs of shapes. </a:t>
            </a:r>
          </a:p>
        </p:txBody>
      </p:sp>
      <p:sp>
        <p:nvSpPr>
          <p:cNvPr id="6144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87EC717-7E5D-43FA-A7FE-DD79CF65ABC1}" type="slidenum">
              <a:rPr lang="en-US" altLang="en-US" smtClean="0"/>
              <a:pPr/>
              <a:t>29</a:t>
            </a:fld>
            <a:endParaRPr lang="en-US" altLang="en-US" smtClean="0"/>
          </a:p>
        </p:txBody>
      </p:sp>
    </p:spTree>
    <p:extLst>
      <p:ext uri="{BB962C8B-B14F-4D97-AF65-F5344CB8AC3E}">
        <p14:creationId xmlns:p14="http://schemas.microsoft.com/office/powerpoint/2010/main" val="158664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p:sp>
      <p:sp>
        <p:nvSpPr>
          <p:cNvPr id="8195" name="Notes Placeholder 2"/>
          <p:cNvSpPr>
            <a:spLocks noGrp="1"/>
          </p:cNvSpPr>
          <p:nvPr>
            <p:ph type="body" idx="1"/>
          </p:nvPr>
        </p:nvSpPr>
        <p:spPr>
          <a:noFill/>
        </p:spPr>
        <p:txBody>
          <a:bodyPr/>
          <a:lstStyle/>
          <a:p>
            <a:r>
              <a:rPr lang="en-US" altLang="en-US" smtClean="0"/>
              <a:t>Developing an algorithm that mimics the human perception of style is challenging. Humans intuitively separate style from structure.  </a:t>
            </a:r>
            <a:r>
              <a:rPr lang="en-US" altLang="en-US" b="1" smtClean="0"/>
              <a:t>[CLICK]</a:t>
            </a:r>
            <a:r>
              <a:rPr lang="en-US" altLang="en-US" smtClean="0"/>
              <a:t> We perceive the Byzantine cathedral and chapel as stylistically similar despite structural differences </a:t>
            </a:r>
            <a:r>
              <a:rPr lang="en-US" altLang="en-US" b="1" smtClean="0"/>
              <a:t>[CLICK]</a:t>
            </a:r>
            <a:r>
              <a:rPr lang="en-US" altLang="en-US" smtClean="0"/>
              <a:t> and perceive the Gothic cathedral as very different style-wise.</a:t>
            </a:r>
            <a:endParaRPr lang="en-US" altLang="en-US" b="1" smtClean="0"/>
          </a:p>
        </p:txBody>
      </p:sp>
      <p:sp>
        <p:nvSpPr>
          <p:cNvPr id="819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C4379E-8169-4A3D-8143-37C20E846E2E}" type="slidenum">
              <a:rPr lang="en-US" altLang="en-US" smtClean="0"/>
              <a:pPr/>
              <a:t>3</a:t>
            </a:fld>
            <a:endParaRPr lang="en-US" altLang="en-US" smtClean="0"/>
          </a:p>
        </p:txBody>
      </p:sp>
    </p:spTree>
    <p:extLst>
      <p:ext uri="{BB962C8B-B14F-4D97-AF65-F5344CB8AC3E}">
        <p14:creationId xmlns:p14="http://schemas.microsoft.com/office/powerpoint/2010/main" val="1140030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p:sp>
      <p:sp>
        <p:nvSpPr>
          <p:cNvPr id="63491" name="Notes Placeholder 2"/>
          <p:cNvSpPr>
            <a:spLocks noGrp="1"/>
          </p:cNvSpPr>
          <p:nvPr>
            <p:ph type="body" idx="1"/>
          </p:nvPr>
        </p:nvSpPr>
        <p:spPr>
          <a:noFill/>
        </p:spPr>
        <p:txBody>
          <a:bodyPr/>
          <a:lstStyle/>
          <a:p>
            <a:r>
              <a:rPr lang="en-US" altLang="en-US" smtClean="0"/>
              <a:t>Let’s discuss now the validation of our method. </a:t>
            </a:r>
          </a:p>
        </p:txBody>
      </p:sp>
      <p:sp>
        <p:nvSpPr>
          <p:cNvPr id="6349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0B8D105-6078-4789-BE77-BBCCDFD5B1C2}" type="slidenum">
              <a:rPr lang="en-US" altLang="en-US" smtClean="0"/>
              <a:pPr/>
              <a:t>30</a:t>
            </a:fld>
            <a:endParaRPr lang="en-US" altLang="en-US" smtClean="0"/>
          </a:p>
        </p:txBody>
      </p:sp>
    </p:spTree>
    <p:extLst>
      <p:ext uri="{BB962C8B-B14F-4D97-AF65-F5344CB8AC3E}">
        <p14:creationId xmlns:p14="http://schemas.microsoft.com/office/powerpoint/2010/main" val="643468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p:sp>
      <p:sp>
        <p:nvSpPr>
          <p:cNvPr id="65539" name="Notes Placeholder 2"/>
          <p:cNvSpPr>
            <a:spLocks noGrp="1"/>
          </p:cNvSpPr>
          <p:nvPr>
            <p:ph type="body" idx="1"/>
          </p:nvPr>
        </p:nvSpPr>
        <p:spPr>
          <a:noFill/>
        </p:spPr>
        <p:txBody>
          <a:bodyPr/>
          <a:lstStyle/>
          <a:p>
            <a:r>
              <a:rPr lang="en-US" altLang="en-US" smtClean="0"/>
              <a:t>First, a few words about the dataset we gathered from Mechanical Turk and used for training and validating our method. We gathered over 50,000 such style comparisons </a:t>
            </a:r>
            <a:r>
              <a:rPr lang="en-US" altLang="en-US" b="1" smtClean="0"/>
              <a:t>[CLICK]</a:t>
            </a:r>
            <a:r>
              <a:rPr lang="en-US" altLang="en-US" smtClean="0"/>
              <a:t>  from more than 2,500 Mechanical Turk participants </a:t>
            </a:r>
            <a:r>
              <a:rPr lang="en-US" altLang="en-US" b="1" smtClean="0"/>
              <a:t>[CLICK]</a:t>
            </a:r>
            <a:r>
              <a:rPr lang="en-US" altLang="en-US" smtClean="0"/>
              <a:t>  in seven diverse shape categories including about 1,000 shapes, such as buildings, furniture, cutlery and so on.</a:t>
            </a:r>
          </a:p>
        </p:txBody>
      </p:sp>
      <p:sp>
        <p:nvSpPr>
          <p:cNvPr id="6554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E8F7DA-B86C-4C41-A0E3-C4C7C72032C2}" type="slidenum">
              <a:rPr lang="en-US" altLang="en-US" smtClean="0"/>
              <a:pPr/>
              <a:t>31</a:t>
            </a:fld>
            <a:endParaRPr lang="en-US" altLang="en-US" smtClean="0"/>
          </a:p>
        </p:txBody>
      </p:sp>
    </p:spTree>
    <p:extLst>
      <p:ext uri="{BB962C8B-B14F-4D97-AF65-F5344CB8AC3E}">
        <p14:creationId xmlns:p14="http://schemas.microsoft.com/office/powerpoint/2010/main" val="959580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p:spPr>
        <p:txBody>
          <a:bodyPr/>
          <a:lstStyle/>
          <a:p>
            <a:r>
              <a:rPr lang="en-US" altLang="en-US" smtClean="0"/>
              <a:t>Well, the first question to ask is whether it makes sense to have a style similarity measure in general. If the participants were NOT consistent in picking responses to the given style similarity comparisons we provided to them - in other words, if they did not largely give the same answer to our queries, then obviously it would not make any sense to perform any form of evaluation, train our algorithm, or develop a style similarity measure in general. This was not the case: on average </a:t>
            </a:r>
            <a:r>
              <a:rPr lang="en-US" altLang="en-US" b="1" smtClean="0"/>
              <a:t>[CLICK]</a:t>
            </a:r>
            <a:r>
              <a:rPr lang="en-US" altLang="en-US" smtClean="0"/>
              <a:t> 8.5 out of 10 users agreed with the plurality answer per query, confirming our hypothesis that users are consistent in performing relative comparisons of style similarity. Does our learned style similarity measure also agree with the participants’ plurality response? </a:t>
            </a:r>
            <a:endParaRPr lang="en-US" altLang="en-US" i="1" u="sng" smtClean="0"/>
          </a:p>
        </p:txBody>
      </p:sp>
      <p:sp>
        <p:nvSpPr>
          <p:cNvPr id="6758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054A55-1387-4C05-95A1-EE8469FC49F3}" type="slidenum">
              <a:rPr lang="en-US" altLang="en-US" smtClean="0"/>
              <a:pPr/>
              <a:t>32</a:t>
            </a:fld>
            <a:endParaRPr lang="en-US" altLang="en-US" smtClean="0"/>
          </a:p>
        </p:txBody>
      </p:sp>
    </p:spTree>
    <p:extLst>
      <p:ext uri="{BB962C8B-B14F-4D97-AF65-F5344CB8AC3E}">
        <p14:creationId xmlns:p14="http://schemas.microsoft.com/office/powerpoint/2010/main" val="4015641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p:spPr>
        <p:txBody>
          <a:bodyPr/>
          <a:lstStyle/>
          <a:p>
            <a:r>
              <a:rPr lang="en-US" altLang="en-US" smtClean="0"/>
              <a:t>The answer is yes! Our style measure was validated against participant responses using ten-fold cross-validation. We found that </a:t>
            </a:r>
            <a:r>
              <a:rPr lang="en-US" altLang="en-US" b="1" smtClean="0"/>
              <a:t>[CLICK]</a:t>
            </a:r>
            <a:r>
              <a:rPr lang="en-US" altLang="en-US" smtClean="0"/>
              <a:t> 89% of the time on average our measure agrees with the plurality response in the queries. </a:t>
            </a:r>
          </a:p>
        </p:txBody>
      </p:sp>
      <p:sp>
        <p:nvSpPr>
          <p:cNvPr id="6963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C22006D-F10C-48CB-998A-D8033704833B}" type="slidenum">
              <a:rPr lang="en-US" altLang="en-US" smtClean="0"/>
              <a:pPr/>
              <a:t>33</a:t>
            </a:fld>
            <a:endParaRPr lang="en-US" altLang="en-US" smtClean="0"/>
          </a:p>
        </p:txBody>
      </p:sp>
    </p:spTree>
    <p:extLst>
      <p:ext uri="{BB962C8B-B14F-4D97-AF65-F5344CB8AC3E}">
        <p14:creationId xmlns:p14="http://schemas.microsoft.com/office/powerpoint/2010/main" val="1881177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p:sp>
      <p:sp>
        <p:nvSpPr>
          <p:cNvPr id="71683" name="Notes Placeholder 2"/>
          <p:cNvSpPr>
            <a:spLocks noGrp="1"/>
          </p:cNvSpPr>
          <p:nvPr>
            <p:ph type="body" idx="1"/>
          </p:nvPr>
        </p:nvSpPr>
        <p:spPr>
          <a:noFill/>
        </p:spPr>
        <p:txBody>
          <a:bodyPr/>
          <a:lstStyle/>
          <a:p>
            <a:r>
              <a:rPr lang="en-US" altLang="en-US" smtClean="0"/>
              <a:t>Here are characteristic examples of queries where our measure agrees with the users’ plurality response. For example, in this query, 100% of the users indicated that C is more similar style-wise to A compared to B. Our measure also gave the same response.</a:t>
            </a:r>
          </a:p>
          <a:p>
            <a:endParaRPr lang="en-US" altLang="en-US" smtClean="0"/>
          </a:p>
        </p:txBody>
      </p:sp>
      <p:sp>
        <p:nvSpPr>
          <p:cNvPr id="7168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46CBF86-4468-4378-8627-9D86F5368134}" type="slidenum">
              <a:rPr lang="en-US" altLang="en-US" smtClean="0"/>
              <a:pPr/>
              <a:t>34</a:t>
            </a:fld>
            <a:endParaRPr lang="en-US" altLang="en-US" smtClean="0"/>
          </a:p>
        </p:txBody>
      </p:sp>
    </p:spTree>
    <p:extLst>
      <p:ext uri="{BB962C8B-B14F-4D97-AF65-F5344CB8AC3E}">
        <p14:creationId xmlns:p14="http://schemas.microsoft.com/office/powerpoint/2010/main" val="234874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p:sp>
      <p:sp>
        <p:nvSpPr>
          <p:cNvPr id="73731" name="Notes Placeholder 2"/>
          <p:cNvSpPr>
            <a:spLocks noGrp="1"/>
          </p:cNvSpPr>
          <p:nvPr>
            <p:ph type="body" idx="1"/>
          </p:nvPr>
        </p:nvSpPr>
        <p:spPr>
          <a:noFill/>
        </p:spPr>
        <p:txBody>
          <a:bodyPr/>
          <a:lstStyle/>
          <a:p>
            <a:r>
              <a:rPr lang="en-US" altLang="en-US" smtClean="0"/>
              <a:t>Here is another query. Our algorithm gives the correct response despite all the structural differences in the lamps.</a:t>
            </a:r>
          </a:p>
        </p:txBody>
      </p:sp>
      <p:sp>
        <p:nvSpPr>
          <p:cNvPr id="7373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E2AB023-A7FA-46B3-B731-0AB880C4613F}" type="slidenum">
              <a:rPr lang="en-US" altLang="en-US" smtClean="0"/>
              <a:pPr/>
              <a:t>35</a:t>
            </a:fld>
            <a:endParaRPr lang="en-US" altLang="en-US" smtClean="0"/>
          </a:p>
        </p:txBody>
      </p:sp>
    </p:spTree>
    <p:extLst>
      <p:ext uri="{BB962C8B-B14F-4D97-AF65-F5344CB8AC3E}">
        <p14:creationId xmlns:p14="http://schemas.microsoft.com/office/powerpoint/2010/main" val="901452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p:sp>
      <p:sp>
        <p:nvSpPr>
          <p:cNvPr id="75779" name="Notes Placeholder 2"/>
          <p:cNvSpPr>
            <a:spLocks noGrp="1"/>
          </p:cNvSpPr>
          <p:nvPr>
            <p:ph type="body" idx="1"/>
          </p:nvPr>
        </p:nvSpPr>
        <p:spPr>
          <a:noFill/>
        </p:spPr>
        <p:txBody>
          <a:bodyPr/>
          <a:lstStyle/>
          <a:p>
            <a:r>
              <a:rPr lang="en-US" altLang="en-US" smtClean="0"/>
              <a:t>Our algorithm also gives correct answers even for structurally complicated shapes, such as buildings. </a:t>
            </a:r>
          </a:p>
        </p:txBody>
      </p:sp>
      <p:sp>
        <p:nvSpPr>
          <p:cNvPr id="7578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E1D401-A0A6-483A-96E4-5D08E0A513B1}" type="slidenum">
              <a:rPr lang="en-US" altLang="en-US" smtClean="0"/>
              <a:pPr/>
              <a:t>36</a:t>
            </a:fld>
            <a:endParaRPr lang="en-US" altLang="en-US" smtClean="0"/>
          </a:p>
        </p:txBody>
      </p:sp>
    </p:spTree>
    <p:extLst>
      <p:ext uri="{BB962C8B-B14F-4D97-AF65-F5344CB8AC3E}">
        <p14:creationId xmlns:p14="http://schemas.microsoft.com/office/powerpoint/2010/main" val="3806808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p:sp>
      <p:sp>
        <p:nvSpPr>
          <p:cNvPr id="77827" name="Notes Placeholder 2"/>
          <p:cNvSpPr>
            <a:spLocks noGrp="1"/>
          </p:cNvSpPr>
          <p:nvPr>
            <p:ph type="body" idx="1"/>
          </p:nvPr>
        </p:nvSpPr>
        <p:spPr>
          <a:noFill/>
        </p:spPr>
        <p:txBody>
          <a:bodyPr/>
          <a:lstStyle/>
          <a:p>
            <a:r>
              <a:rPr lang="en-US" altLang="en-US" smtClean="0"/>
              <a:t>Yet, our algorithm also has failure cases due to potential element mismatches.</a:t>
            </a:r>
          </a:p>
        </p:txBody>
      </p:sp>
      <p:sp>
        <p:nvSpPr>
          <p:cNvPr id="7782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D09D19-3EE4-4C08-A7A6-25DCCFE55740}" type="slidenum">
              <a:rPr lang="en-US" altLang="en-US" smtClean="0"/>
              <a:pPr/>
              <a:t>37</a:t>
            </a:fld>
            <a:endParaRPr lang="en-US" altLang="en-US" smtClean="0"/>
          </a:p>
        </p:txBody>
      </p:sp>
    </p:spTree>
    <p:extLst>
      <p:ext uri="{BB962C8B-B14F-4D97-AF65-F5344CB8AC3E}">
        <p14:creationId xmlns:p14="http://schemas.microsoft.com/office/powerpoint/2010/main" val="902646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p:sp>
      <p:sp>
        <p:nvSpPr>
          <p:cNvPr id="79875" name="Notes Placeholder 2"/>
          <p:cNvSpPr>
            <a:spLocks noGrp="1"/>
          </p:cNvSpPr>
          <p:nvPr>
            <p:ph type="body" idx="1"/>
          </p:nvPr>
        </p:nvSpPr>
        <p:spPr>
          <a:noFill/>
        </p:spPr>
        <p:txBody>
          <a:bodyPr/>
          <a:lstStyle/>
          <a:p>
            <a:r>
              <a:rPr lang="en-US" altLang="en-US" dirty="0" smtClean="0"/>
              <a:t>Our learned measure can lead to interesting remarks regarding the importance of the different geometric features used for comparing the style similarity of shapes.  We analyzed the relative importance of each geometric feature reflected by our learned weights in the element-similarity terms averaged over our seven categories. We found that </a:t>
            </a:r>
            <a:r>
              <a:rPr lang="en-US" altLang="en-US" b="1" dirty="0" smtClean="0"/>
              <a:t>[HIGHLIGHT]</a:t>
            </a:r>
            <a:r>
              <a:rPr lang="en-US" altLang="en-US" dirty="0" smtClean="0"/>
              <a:t> comparing the similarity of feature curves , including ridges, valleys, and silhouettes play the most dominant role in our similarity measure, followed by the element surface curvature and element scale. These remarks agree with the art literature observations, which we discussed earlier in our observations, pointing to the use of lines, intrinsic shape, and proportions to compare elements.</a:t>
            </a:r>
            <a:endParaRPr lang="en-US" altLang="en-US" b="1" dirty="0" smtClean="0"/>
          </a:p>
        </p:txBody>
      </p:sp>
      <p:sp>
        <p:nvSpPr>
          <p:cNvPr id="7987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2B8C2C-295A-40B5-910A-B39E5A842DAA}" type="slidenum">
              <a:rPr lang="en-US" altLang="en-US" smtClean="0"/>
              <a:pPr/>
              <a:t>38</a:t>
            </a:fld>
            <a:endParaRPr lang="en-US" altLang="en-US" smtClean="0"/>
          </a:p>
        </p:txBody>
      </p:sp>
    </p:spTree>
    <p:extLst>
      <p:ext uri="{BB962C8B-B14F-4D97-AF65-F5344CB8AC3E}">
        <p14:creationId xmlns:p14="http://schemas.microsoft.com/office/powerpoint/2010/main" val="2497739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p:sp>
      <p:sp>
        <p:nvSpPr>
          <p:cNvPr id="81923" name="Notes Placeholder 2"/>
          <p:cNvSpPr>
            <a:spLocks noGrp="1"/>
          </p:cNvSpPr>
          <p:nvPr>
            <p:ph type="body" idx="1"/>
          </p:nvPr>
        </p:nvSpPr>
        <p:spPr>
          <a:noFill/>
        </p:spPr>
        <p:txBody>
          <a:bodyPr/>
          <a:lstStyle/>
          <a:p>
            <a:r>
              <a:rPr lang="en-US" altLang="en-US" smtClean="0"/>
              <a:t>We now describe applications of our style similarity measure. First our measure can be used to organize shape collections such that users visually explore groups of shapes based on their style.</a:t>
            </a:r>
          </a:p>
          <a:p>
            <a:endParaRPr lang="en-US" altLang="en-US" smtClean="0"/>
          </a:p>
        </p:txBody>
      </p:sp>
      <p:sp>
        <p:nvSpPr>
          <p:cNvPr id="8192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B77B6D-9C6F-4169-8481-1C5E692FBFF4}" type="slidenum">
              <a:rPr lang="en-US" altLang="en-US" smtClean="0"/>
              <a:pPr/>
              <a:t>39</a:t>
            </a:fld>
            <a:endParaRPr lang="en-US" altLang="en-US" smtClean="0"/>
          </a:p>
        </p:txBody>
      </p:sp>
    </p:spTree>
    <p:extLst>
      <p:ext uri="{BB962C8B-B14F-4D97-AF65-F5344CB8AC3E}">
        <p14:creationId xmlns:p14="http://schemas.microsoft.com/office/powerpoint/2010/main" val="417032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p:sp>
      <p:sp>
        <p:nvSpPr>
          <p:cNvPr id="10243" name="Notes Placeholder 2"/>
          <p:cNvSpPr>
            <a:spLocks noGrp="1"/>
          </p:cNvSpPr>
          <p:nvPr>
            <p:ph type="body" idx="1"/>
          </p:nvPr>
        </p:nvSpPr>
        <p:spPr>
          <a:noFill/>
        </p:spPr>
        <p:txBody>
          <a:bodyPr/>
          <a:lstStyle/>
          <a:p>
            <a:r>
              <a:rPr lang="en-US" altLang="en-US" dirty="0" smtClean="0"/>
              <a:t>The perception of stylistic similarity also transcends shape functionality. </a:t>
            </a:r>
            <a:r>
              <a:rPr lang="en-US" altLang="en-US" b="1" dirty="0" smtClean="0"/>
              <a:t>[CLICK]</a:t>
            </a:r>
            <a:r>
              <a:rPr lang="en-US" altLang="en-US" dirty="0" smtClean="0"/>
              <a:t> We can pick a bed and a dresser that are stylistically similar to furnish a bedroom, and exclude other stylistically incompatible objects</a:t>
            </a:r>
            <a:r>
              <a:rPr lang="en-US" altLang="en-US" b="1" dirty="0" smtClean="0"/>
              <a:t>. </a:t>
            </a:r>
            <a:r>
              <a:rPr lang="en-US" altLang="en-US" dirty="0" smtClean="0"/>
              <a:t>We want an algorithm to replicate this ability. </a:t>
            </a:r>
          </a:p>
          <a:p>
            <a:endParaRPr lang="en-US" altLang="en-US" dirty="0" smtClean="0"/>
          </a:p>
        </p:txBody>
      </p:sp>
      <p:sp>
        <p:nvSpPr>
          <p:cNvPr id="1024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3EC4A5-0E19-4F8C-A275-477AFB5E7DD9}" type="slidenum">
              <a:rPr lang="en-US" altLang="en-US" smtClean="0"/>
              <a:pPr/>
              <a:t>4</a:t>
            </a:fld>
            <a:endParaRPr lang="en-US" altLang="en-US" smtClean="0"/>
          </a:p>
        </p:txBody>
      </p:sp>
    </p:spTree>
    <p:extLst>
      <p:ext uri="{BB962C8B-B14F-4D97-AF65-F5344CB8AC3E}">
        <p14:creationId xmlns:p14="http://schemas.microsoft.com/office/powerpoint/2010/main" val="4234138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p:sp>
      <p:sp>
        <p:nvSpPr>
          <p:cNvPr id="83971" name="Notes Placeholder 2"/>
          <p:cNvSpPr>
            <a:spLocks noGrp="1"/>
          </p:cNvSpPr>
          <p:nvPr>
            <p:ph type="body" idx="1"/>
          </p:nvPr>
        </p:nvSpPr>
        <p:spPr>
          <a:noFill/>
        </p:spPr>
        <p:txBody>
          <a:bodyPr/>
          <a:lstStyle/>
          <a:p>
            <a:r>
              <a:rPr lang="en-US" altLang="en-US" dirty="0" smtClean="0"/>
              <a:t>We demonstrate this application in the case of columns. The produced pairwise distances of our style measure were used to embed our dataset of columns into a two-dimensional space. Our embedding yielded distinct clusters that corresponded to well-known architectural orders</a:t>
            </a:r>
          </a:p>
          <a:p>
            <a:r>
              <a:rPr lang="en-US" altLang="en-US" dirty="0" smtClean="0"/>
              <a:t>[, such as Doric </a:t>
            </a:r>
            <a:r>
              <a:rPr lang="en-US" altLang="en-US" b="1" dirty="0" smtClean="0"/>
              <a:t>…</a:t>
            </a:r>
            <a:r>
              <a:rPr lang="en-US" altLang="en-US" dirty="0" smtClean="0"/>
              <a:t> Roman Doric </a:t>
            </a:r>
            <a:r>
              <a:rPr lang="en-US" altLang="en-US" b="1" dirty="0" smtClean="0"/>
              <a:t>…</a:t>
            </a:r>
            <a:r>
              <a:rPr lang="en-US" altLang="en-US" dirty="0" smtClean="0"/>
              <a:t> Corinthian </a:t>
            </a:r>
            <a:r>
              <a:rPr lang="en-US" altLang="en-US" b="1" dirty="0" smtClean="0"/>
              <a:t>…</a:t>
            </a:r>
            <a:r>
              <a:rPr lang="en-US" altLang="en-US" dirty="0" smtClean="0"/>
              <a:t> Ionic </a:t>
            </a:r>
            <a:r>
              <a:rPr lang="en-US" altLang="en-US" b="1" dirty="0" smtClean="0"/>
              <a:t>…</a:t>
            </a:r>
            <a:r>
              <a:rPr lang="en-US" altLang="en-US" dirty="0" smtClean="0"/>
              <a:t> and Spiral-style columns]</a:t>
            </a:r>
          </a:p>
          <a:p>
            <a:endParaRPr lang="en-US" altLang="en-US" dirty="0" smtClean="0"/>
          </a:p>
        </p:txBody>
      </p:sp>
      <p:sp>
        <p:nvSpPr>
          <p:cNvPr id="8397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B9980E-B346-4216-9557-AC3DBED13E82}" type="slidenum">
              <a:rPr lang="en-US" altLang="en-US" smtClean="0"/>
              <a:pPr/>
              <a:t>40</a:t>
            </a:fld>
            <a:endParaRPr lang="en-US" altLang="en-US" smtClean="0"/>
          </a:p>
        </p:txBody>
      </p:sp>
    </p:spTree>
    <p:extLst>
      <p:ext uri="{BB962C8B-B14F-4D97-AF65-F5344CB8AC3E}">
        <p14:creationId xmlns:p14="http://schemas.microsoft.com/office/powerpoint/2010/main" val="782759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p:sp>
      <p:sp>
        <p:nvSpPr>
          <p:cNvPr id="86019" name="Notes Placeholder 2"/>
          <p:cNvSpPr>
            <a:spLocks noGrp="1"/>
          </p:cNvSpPr>
          <p:nvPr>
            <p:ph type="body" idx="1"/>
          </p:nvPr>
        </p:nvSpPr>
        <p:spPr>
          <a:noFill/>
        </p:spPr>
        <p:txBody>
          <a:bodyPr/>
          <a:lstStyle/>
          <a:p>
            <a:r>
              <a:rPr lang="en-US" altLang="en-US" smtClean="0"/>
              <a:t>We can also use our distance function to infer style-related tags to enable keyword based search.  </a:t>
            </a:r>
          </a:p>
        </p:txBody>
      </p:sp>
      <p:sp>
        <p:nvSpPr>
          <p:cNvPr id="8602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0B11DD-02CA-46C9-A659-88B82958FBA9}" type="slidenum">
              <a:rPr lang="en-US" altLang="en-US" smtClean="0"/>
              <a:pPr/>
              <a:t>41</a:t>
            </a:fld>
            <a:endParaRPr lang="en-US" altLang="en-US" smtClean="0"/>
          </a:p>
        </p:txBody>
      </p:sp>
    </p:spTree>
    <p:extLst>
      <p:ext uri="{BB962C8B-B14F-4D97-AF65-F5344CB8AC3E}">
        <p14:creationId xmlns:p14="http://schemas.microsoft.com/office/powerpoint/2010/main" val="595381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p:sp>
      <p:sp>
        <p:nvSpPr>
          <p:cNvPr id="88067" name="Notes Placeholder 2"/>
          <p:cNvSpPr>
            <a:spLocks noGrp="1"/>
          </p:cNvSpPr>
          <p:nvPr>
            <p:ph type="body" idx="1"/>
          </p:nvPr>
        </p:nvSpPr>
        <p:spPr>
          <a:noFill/>
        </p:spPr>
        <p:txBody>
          <a:bodyPr/>
          <a:lstStyle/>
          <a:p>
            <a:r>
              <a:rPr lang="en-US" altLang="en-US" dirty="0" smtClean="0"/>
              <a:t>Given a small set of training shapes with style labels provided by an expert, such as the ones shown here for buildings </a:t>
            </a:r>
            <a:r>
              <a:rPr lang="en-US" altLang="en-US" b="1" dirty="0" smtClean="0"/>
              <a:t>…</a:t>
            </a:r>
            <a:r>
              <a:rPr lang="en-US" altLang="en-US" dirty="0" smtClean="0"/>
              <a:t> our algorithm can propagate these labels to other shapes.</a:t>
            </a:r>
          </a:p>
          <a:p>
            <a:endParaRPr lang="en-US" altLang="en-US" dirty="0" smtClean="0"/>
          </a:p>
        </p:txBody>
      </p:sp>
      <p:sp>
        <p:nvSpPr>
          <p:cNvPr id="8806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6AA084-F525-4FFE-804D-0502A0A97A77}" type="slidenum">
              <a:rPr lang="en-US" altLang="en-US" smtClean="0"/>
              <a:pPr/>
              <a:t>42</a:t>
            </a:fld>
            <a:endParaRPr lang="en-US" altLang="en-US" smtClean="0"/>
          </a:p>
        </p:txBody>
      </p:sp>
    </p:spTree>
    <p:extLst>
      <p:ext uri="{BB962C8B-B14F-4D97-AF65-F5344CB8AC3E}">
        <p14:creationId xmlns:p14="http://schemas.microsoft.com/office/powerpoint/2010/main" val="1943008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Here we show buildings that our algorithm successfully labeled as Asian temples…</a:t>
            </a:r>
            <a:endParaRPr lang="en-US" dirty="0"/>
          </a:p>
        </p:txBody>
      </p:sp>
      <p:sp>
        <p:nvSpPr>
          <p:cNvPr id="4" name="Slide Number Placeholder 3"/>
          <p:cNvSpPr>
            <a:spLocks noGrp="1"/>
          </p:cNvSpPr>
          <p:nvPr>
            <p:ph type="sldNum" sz="quarter" idx="10"/>
          </p:nvPr>
        </p:nvSpPr>
        <p:spPr/>
        <p:txBody>
          <a:bodyPr/>
          <a:lstStyle/>
          <a:p>
            <a:pPr>
              <a:defRPr/>
            </a:pPr>
            <a:fld id="{A740F2DC-EAA2-4438-8A08-B192BB3A8D66}" type="slidenum">
              <a:rPr lang="en-US" altLang="en-US" smtClean="0"/>
              <a:pPr>
                <a:defRPr/>
              </a:pPr>
              <a:t>43</a:t>
            </a:fld>
            <a:endParaRPr lang="en-US" altLang="en-US"/>
          </a:p>
        </p:txBody>
      </p:sp>
    </p:spTree>
    <p:extLst>
      <p:ext uri="{BB962C8B-B14F-4D97-AF65-F5344CB8AC3E}">
        <p14:creationId xmlns:p14="http://schemas.microsoft.com/office/powerpoint/2010/main" val="123033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…Byzantine churches…</a:t>
            </a:r>
            <a:endParaRPr lang="en-US" dirty="0"/>
          </a:p>
        </p:txBody>
      </p:sp>
      <p:sp>
        <p:nvSpPr>
          <p:cNvPr id="4" name="Slide Number Placeholder 3"/>
          <p:cNvSpPr>
            <a:spLocks noGrp="1"/>
          </p:cNvSpPr>
          <p:nvPr>
            <p:ph type="sldNum" sz="quarter" idx="10"/>
          </p:nvPr>
        </p:nvSpPr>
        <p:spPr/>
        <p:txBody>
          <a:bodyPr/>
          <a:lstStyle/>
          <a:p>
            <a:pPr>
              <a:defRPr/>
            </a:pPr>
            <a:fld id="{A740F2DC-EAA2-4438-8A08-B192BB3A8D66}" type="slidenum">
              <a:rPr lang="en-US" altLang="en-US" smtClean="0"/>
              <a:pPr>
                <a:defRPr/>
              </a:pPr>
              <a:t>44</a:t>
            </a:fld>
            <a:endParaRPr lang="en-US" altLang="en-US"/>
          </a:p>
        </p:txBody>
      </p:sp>
    </p:spTree>
    <p:extLst>
      <p:ext uri="{BB962C8B-B14F-4D97-AF65-F5344CB8AC3E}">
        <p14:creationId xmlns:p14="http://schemas.microsoft.com/office/powerpoint/2010/main" val="3187121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…Gothic buildings…</a:t>
            </a:r>
            <a:endParaRPr lang="en-US" dirty="0"/>
          </a:p>
        </p:txBody>
      </p:sp>
      <p:sp>
        <p:nvSpPr>
          <p:cNvPr id="4" name="Slide Number Placeholder 3"/>
          <p:cNvSpPr>
            <a:spLocks noGrp="1"/>
          </p:cNvSpPr>
          <p:nvPr>
            <p:ph type="sldNum" sz="quarter" idx="10"/>
          </p:nvPr>
        </p:nvSpPr>
        <p:spPr/>
        <p:txBody>
          <a:bodyPr/>
          <a:lstStyle/>
          <a:p>
            <a:pPr>
              <a:defRPr/>
            </a:pPr>
            <a:fld id="{A740F2DC-EAA2-4438-8A08-B192BB3A8D66}" type="slidenum">
              <a:rPr lang="en-US" altLang="en-US" smtClean="0"/>
              <a:pPr>
                <a:defRPr/>
              </a:pPr>
              <a:t>45</a:t>
            </a:fld>
            <a:endParaRPr lang="en-US" altLang="en-US"/>
          </a:p>
        </p:txBody>
      </p:sp>
    </p:spTree>
    <p:extLst>
      <p:ext uri="{BB962C8B-B14F-4D97-AF65-F5344CB8AC3E}">
        <p14:creationId xmlns:p14="http://schemas.microsoft.com/office/powerpoint/2010/main" val="3848170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…Russian churches…</a:t>
            </a:r>
            <a:endParaRPr lang="en-US" dirty="0" smtClean="0"/>
          </a:p>
        </p:txBody>
      </p:sp>
      <p:sp>
        <p:nvSpPr>
          <p:cNvPr id="4" name="Slide Number Placeholder 3"/>
          <p:cNvSpPr>
            <a:spLocks noGrp="1"/>
          </p:cNvSpPr>
          <p:nvPr>
            <p:ph type="sldNum" sz="quarter" idx="10"/>
          </p:nvPr>
        </p:nvSpPr>
        <p:spPr/>
        <p:txBody>
          <a:bodyPr/>
          <a:lstStyle/>
          <a:p>
            <a:pPr>
              <a:defRPr/>
            </a:pPr>
            <a:fld id="{A740F2DC-EAA2-4438-8A08-B192BB3A8D66}" type="slidenum">
              <a:rPr lang="en-US" altLang="en-US" smtClean="0"/>
              <a:pPr>
                <a:defRPr/>
              </a:pPr>
              <a:t>46</a:t>
            </a:fld>
            <a:endParaRPr lang="en-US" altLang="en-US"/>
          </a:p>
        </p:txBody>
      </p:sp>
    </p:spTree>
    <p:extLst>
      <p:ext uri="{BB962C8B-B14F-4D97-AF65-F5344CB8AC3E}">
        <p14:creationId xmlns:p14="http://schemas.microsoft.com/office/powerpoint/2010/main" val="3736610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…and finally Baroque-era buildings.</a:t>
            </a:r>
            <a:endParaRPr lang="en-US" dirty="0" smtClean="0"/>
          </a:p>
        </p:txBody>
      </p:sp>
      <p:sp>
        <p:nvSpPr>
          <p:cNvPr id="4" name="Slide Number Placeholder 3"/>
          <p:cNvSpPr>
            <a:spLocks noGrp="1"/>
          </p:cNvSpPr>
          <p:nvPr>
            <p:ph type="sldNum" sz="quarter" idx="10"/>
          </p:nvPr>
        </p:nvSpPr>
        <p:spPr/>
        <p:txBody>
          <a:bodyPr/>
          <a:lstStyle/>
          <a:p>
            <a:pPr>
              <a:defRPr/>
            </a:pPr>
            <a:fld id="{A740F2DC-EAA2-4438-8A08-B192BB3A8D66}" type="slidenum">
              <a:rPr lang="en-US" altLang="en-US" smtClean="0"/>
              <a:pPr>
                <a:defRPr/>
              </a:pPr>
              <a:t>47</a:t>
            </a:fld>
            <a:endParaRPr lang="en-US" altLang="en-US"/>
          </a:p>
        </p:txBody>
      </p:sp>
    </p:spTree>
    <p:extLst>
      <p:ext uri="{BB962C8B-B14F-4D97-AF65-F5344CB8AC3E}">
        <p14:creationId xmlns:p14="http://schemas.microsoft.com/office/powerpoint/2010/main" val="1873821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p:sp>
      <p:sp>
        <p:nvSpPr>
          <p:cNvPr id="95235" name="Notes Placeholder 2"/>
          <p:cNvSpPr>
            <a:spLocks noGrp="1"/>
          </p:cNvSpPr>
          <p:nvPr>
            <p:ph type="body" idx="1"/>
          </p:nvPr>
        </p:nvSpPr>
        <p:spPr>
          <a:noFill/>
        </p:spPr>
        <p:txBody>
          <a:bodyPr/>
          <a:lstStyle/>
          <a:p>
            <a:r>
              <a:rPr lang="en-US" altLang="en-US" dirty="0" smtClean="0"/>
              <a:t>We can also use our measure to provide style-based suggestions for scene modeling. </a:t>
            </a:r>
          </a:p>
        </p:txBody>
      </p:sp>
      <p:sp>
        <p:nvSpPr>
          <p:cNvPr id="9523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D1F975E-ABE3-4199-88F7-7598F9A4DDE6}" type="slidenum">
              <a:rPr lang="en-US" altLang="en-US" smtClean="0"/>
              <a:pPr/>
              <a:t>48</a:t>
            </a:fld>
            <a:endParaRPr lang="en-US" altLang="en-US" smtClean="0"/>
          </a:p>
        </p:txBody>
      </p:sp>
    </p:spTree>
    <p:extLst>
      <p:ext uri="{BB962C8B-B14F-4D97-AF65-F5344CB8AC3E}">
        <p14:creationId xmlns:p14="http://schemas.microsoft.com/office/powerpoint/2010/main" val="29147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p:sp>
      <p:sp>
        <p:nvSpPr>
          <p:cNvPr id="97283" name="Notes Placeholder 2"/>
          <p:cNvSpPr>
            <a:spLocks noGrp="1"/>
          </p:cNvSpPr>
          <p:nvPr>
            <p:ph type="body" idx="1"/>
          </p:nvPr>
        </p:nvSpPr>
        <p:spPr>
          <a:noFill/>
        </p:spPr>
        <p:txBody>
          <a:bodyPr/>
          <a:lstStyle/>
          <a:p>
            <a:r>
              <a:rPr lang="en-US" altLang="en-US" dirty="0" smtClean="0"/>
              <a:t>For example, here we show a scene where furniture items have incompatible style. The user specifies a query furniture item </a:t>
            </a:r>
            <a:r>
              <a:rPr lang="en-US" altLang="en-US" b="1" dirty="0" smtClean="0"/>
              <a:t>… </a:t>
            </a:r>
            <a:r>
              <a:rPr lang="en-US" altLang="en-US" dirty="0" smtClean="0"/>
              <a:t>and our application retrieves pieces of furniture with similar style </a:t>
            </a:r>
            <a:r>
              <a:rPr lang="en-US" altLang="en-US" b="1" dirty="0" smtClean="0"/>
              <a:t>… </a:t>
            </a:r>
            <a:r>
              <a:rPr lang="en-US" altLang="en-US" dirty="0" smtClean="0"/>
              <a:t>Here the user specifies a query lamp </a:t>
            </a:r>
            <a:r>
              <a:rPr lang="en-US" altLang="en-US" b="1" dirty="0" smtClean="0"/>
              <a:t>… </a:t>
            </a:r>
            <a:r>
              <a:rPr lang="en-US" altLang="en-US" dirty="0" smtClean="0"/>
              <a:t>and our application also retrieves stylistically compatible lamps. [</a:t>
            </a:r>
            <a:r>
              <a:rPr lang="en-US" altLang="en-US" b="1" dirty="0" smtClean="0"/>
              <a:t>SYNCHRONIZE WITH VIDEO</a:t>
            </a:r>
            <a:r>
              <a:rPr lang="en-US" altLang="en-US" dirty="0" smtClean="0"/>
              <a:t>]</a:t>
            </a:r>
          </a:p>
          <a:p>
            <a:endParaRPr lang="en-US" altLang="en-US" dirty="0" smtClean="0"/>
          </a:p>
          <a:p>
            <a:endParaRPr lang="en-US" altLang="en-US" dirty="0" smtClean="0"/>
          </a:p>
        </p:txBody>
      </p:sp>
      <p:sp>
        <p:nvSpPr>
          <p:cNvPr id="9728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120A9CD-9C30-460B-85F4-CF40D5E87D25}" type="slidenum">
              <a:rPr lang="en-US" altLang="en-US" smtClean="0"/>
              <a:pPr/>
              <a:t>49</a:t>
            </a:fld>
            <a:endParaRPr lang="en-US" altLang="en-US" smtClean="0"/>
          </a:p>
        </p:txBody>
      </p:sp>
    </p:spTree>
    <p:extLst>
      <p:ext uri="{BB962C8B-B14F-4D97-AF65-F5344CB8AC3E}">
        <p14:creationId xmlns:p14="http://schemas.microsoft.com/office/powerpoint/2010/main" val="386375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p:sp>
      <p:sp>
        <p:nvSpPr>
          <p:cNvPr id="12291" name="Notes Placeholder 2"/>
          <p:cNvSpPr>
            <a:spLocks noGrp="1"/>
          </p:cNvSpPr>
          <p:nvPr>
            <p:ph type="body" idx="1"/>
          </p:nvPr>
        </p:nvSpPr>
        <p:spPr>
          <a:noFill/>
        </p:spPr>
        <p:txBody>
          <a:bodyPr/>
          <a:lstStyle/>
          <a:p>
            <a:r>
              <a:rPr lang="en-US" altLang="en-US" smtClean="0"/>
              <a:t>There have been a few prior works that investigated aspects of style for shapes. However, the notion of style that they used was rather coarse and not aligned with human perception. They also could not compare style similarity of shapes with large structural differences, and were mostly limited to cluster or categorize shapes into sub-groups within a particular class e.g., chairs were categorized into rocking chairs, swivel chairs, chairs with long or short legs, and so on. In contrast to these previous methods, our algorithm computes a structure and function transcending style similarity measure, which is well aligned with the human perception of style.</a:t>
            </a:r>
          </a:p>
        </p:txBody>
      </p:sp>
      <p:sp>
        <p:nvSpPr>
          <p:cNvPr id="1229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3C4E8E-A86B-4AE2-B9A9-8CB96C2382CF}" type="slidenum">
              <a:rPr lang="en-US" altLang="en-US" smtClean="0"/>
              <a:pPr/>
              <a:t>5</a:t>
            </a:fld>
            <a:endParaRPr lang="en-US" altLang="en-US" smtClean="0"/>
          </a:p>
        </p:txBody>
      </p:sp>
    </p:spTree>
    <p:extLst>
      <p:ext uri="{BB962C8B-B14F-4D97-AF65-F5344CB8AC3E}">
        <p14:creationId xmlns:p14="http://schemas.microsoft.com/office/powerpoint/2010/main" val="3892559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p:sp>
      <p:sp>
        <p:nvSpPr>
          <p:cNvPr id="99331" name="Notes Placeholder 2"/>
          <p:cNvSpPr>
            <a:spLocks noGrp="1"/>
          </p:cNvSpPr>
          <p:nvPr>
            <p:ph type="body" idx="1"/>
          </p:nvPr>
        </p:nvSpPr>
        <p:spPr>
          <a:noFill/>
        </p:spPr>
        <p:txBody>
          <a:bodyPr/>
          <a:lstStyle/>
          <a:p>
            <a:r>
              <a:rPr lang="en-US" altLang="en-US" dirty="0" smtClean="0">
                <a:solidFill>
                  <a:schemeClr val="tx1"/>
                </a:solidFill>
              </a:rPr>
              <a:t>To summarize, we presented the first algorithm to compute a structure-transcending style similarity measure between shapes. The key components of our algorithm is the detection of geometric style elements and the parameter learning to quantify the geometric criteria used in our similarity measure based on crowdsourced data. Our algorithm is </a:t>
            </a:r>
            <a:r>
              <a:rPr lang="en-US" altLang="en-US" dirty="0" smtClean="0">
                <a:solidFill>
                  <a:schemeClr val="tx1"/>
                </a:solidFill>
                <a:sym typeface="Arial" panose="020B0604020202020204" pitchFamily="34" charset="0"/>
              </a:rPr>
              <a:t>demonstrated to be well aligned with human perception of style based on our experiments. </a:t>
            </a:r>
            <a:endParaRPr lang="en-US" altLang="en-US" dirty="0" smtClean="0">
              <a:solidFill>
                <a:schemeClr val="tx1"/>
              </a:solidFill>
            </a:endParaRPr>
          </a:p>
        </p:txBody>
      </p:sp>
      <p:sp>
        <p:nvSpPr>
          <p:cNvPr id="99332"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A10DB1-2773-4D7A-A3DB-6FD12A5FA458}" type="slidenum">
              <a:rPr lang="en-US" altLang="en-US" smtClean="0"/>
              <a:pPr/>
              <a:t>50</a:t>
            </a:fld>
            <a:endParaRPr lang="en-US" altLang="en-US" smtClean="0"/>
          </a:p>
        </p:txBody>
      </p:sp>
    </p:spTree>
    <p:extLst>
      <p:ext uri="{BB962C8B-B14F-4D97-AF65-F5344CB8AC3E}">
        <p14:creationId xmlns:p14="http://schemas.microsoft.com/office/powerpoint/2010/main" val="3987184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381000" y="685800"/>
            <a:ext cx="6096000" cy="3429000"/>
          </a:xfrm>
        </p:spPr>
      </p:sp>
      <p:sp>
        <p:nvSpPr>
          <p:cNvPr id="101379" name="Notes Placeholder 2"/>
          <p:cNvSpPr>
            <a:spLocks noGrp="1" noChangeArrowheads="1"/>
          </p:cNvSpPr>
          <p:nvPr>
            <p:ph type="body" idx="1"/>
          </p:nvPr>
        </p:nvSpPr>
        <p:spPr>
          <a:noFill/>
        </p:spPr>
        <p:txBody>
          <a:bodyPr anchor="t"/>
          <a:lstStyle/>
          <a:p>
            <a:pPr eaLnBrk="1" hangingPunct="1">
              <a:spcBef>
                <a:spcPct val="0"/>
              </a:spcBef>
            </a:pPr>
            <a:r>
              <a:rPr lang="en-US" altLang="en-US" smtClean="0"/>
              <a:t>Thank you for your attention! We show here our project page that includes source code, our dataset, and results.</a:t>
            </a:r>
          </a:p>
        </p:txBody>
      </p:sp>
      <p:sp>
        <p:nvSpPr>
          <p:cNvPr id="101380" name="Slide Number Placeholder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fld id="{9CF90392-B170-4B78-8FA6-42F170578B08}" type="slidenum">
              <a:rPr lang="en-US" altLang="en-US" sz="1200"/>
              <a:pPr algn="r" eaLnBrk="1" hangingPunct="1">
                <a:buFont typeface="Arial" panose="020B0604020202020204" pitchFamily="34" charset="0"/>
                <a:buNone/>
              </a:pPr>
              <a:t>51</a:t>
            </a:fld>
            <a:endParaRPr lang="en-US" altLang="en-US" sz="1200"/>
          </a:p>
        </p:txBody>
      </p:sp>
    </p:spTree>
    <p:extLst>
      <p:ext uri="{BB962C8B-B14F-4D97-AF65-F5344CB8AC3E}">
        <p14:creationId xmlns:p14="http://schemas.microsoft.com/office/powerpoint/2010/main" val="1370529458"/>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p:sp>
      <p:sp>
        <p:nvSpPr>
          <p:cNvPr id="14339" name="Notes Placeholder 2"/>
          <p:cNvSpPr>
            <a:spLocks noGrp="1"/>
          </p:cNvSpPr>
          <p:nvPr>
            <p:ph type="body" idx="1"/>
          </p:nvPr>
        </p:nvSpPr>
        <p:spPr>
          <a:noFill/>
        </p:spPr>
        <p:txBody>
          <a:bodyPr/>
          <a:lstStyle/>
          <a:p>
            <a:r>
              <a:rPr lang="en-US" altLang="en-US" smtClean="0"/>
              <a:t>In a concurrent work that will be presented next, Liu et al. introduced a method for measuring style compatibility in the case of furniture. The method assumes input co-segmentations of the furniture shapes – in our case, we do not make this assumption. Our style similarity is also applied to a diverse set of categories, including buildings.</a:t>
            </a:r>
            <a:endParaRPr lang="en-US" altLang="en-US" smtClean="0">
              <a:solidFill>
                <a:srgbClr val="FF0000"/>
              </a:solidFill>
            </a:endParaRPr>
          </a:p>
        </p:txBody>
      </p:sp>
      <p:sp>
        <p:nvSpPr>
          <p:cNvPr id="14340"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DF1C44-EED7-4DA0-B6DD-5AF9A532CBD6}"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214013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p:sp>
      <p:sp>
        <p:nvSpPr>
          <p:cNvPr id="16387" name="Notes Placeholder 2"/>
          <p:cNvSpPr>
            <a:spLocks noGrp="1"/>
          </p:cNvSpPr>
          <p:nvPr>
            <p:ph type="body" idx="1"/>
          </p:nvPr>
        </p:nvSpPr>
        <p:spPr>
          <a:noFill/>
        </p:spPr>
        <p:txBody>
          <a:bodyPr/>
          <a:lstStyle/>
          <a:p>
            <a:r>
              <a:rPr lang="en-US" altLang="en-US" dirty="0" smtClean="0"/>
              <a:t>In computing our style similarity measure, we are inspired by observations in art history literature. These observations point to the presence of similarly shaped, salient, geometric elements, a key indicator of stylistic similarity. Experts frequently classify objects as belonging to a particular style by detecting approximately similar geometric elements on the objects. </a:t>
            </a:r>
            <a:r>
              <a:rPr lang="en-US" altLang="en-US" b="1" dirty="0" smtClean="0"/>
              <a:t>[CLICK]</a:t>
            </a:r>
            <a:r>
              <a:rPr lang="en-US" altLang="en-US" dirty="0" smtClean="0"/>
              <a:t> Examples of such similar geometric elements are the domes, or the doors, you see here in in case of Byzantine churches. </a:t>
            </a:r>
            <a:r>
              <a:rPr lang="en-US" altLang="en-US" b="1" dirty="0" smtClean="0"/>
              <a:t>[CLICK]</a:t>
            </a:r>
            <a:r>
              <a:rPr lang="en-US" altLang="en-US" dirty="0" smtClean="0"/>
              <a:t>  As you see in this example, the matching geometric elements of shapes do not need to be identical, but only approximately similar.</a:t>
            </a:r>
          </a:p>
          <a:p>
            <a:endParaRPr lang="en-US" altLang="en-US" b="1" dirty="0" smtClean="0"/>
          </a:p>
        </p:txBody>
      </p:sp>
      <p:sp>
        <p:nvSpPr>
          <p:cNvPr id="16388"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E5E3A42-4297-45B4-947D-AED09B97B18F}" type="slidenum">
              <a:rPr lang="en-US" altLang="en-US" smtClean="0"/>
              <a:pPr/>
              <a:t>7</a:t>
            </a:fld>
            <a:endParaRPr lang="en-US" altLang="en-US" smtClean="0"/>
          </a:p>
        </p:txBody>
      </p:sp>
    </p:spTree>
    <p:extLst>
      <p:ext uri="{BB962C8B-B14F-4D97-AF65-F5344CB8AC3E}">
        <p14:creationId xmlns:p14="http://schemas.microsoft.com/office/powerpoint/2010/main" val="147632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p:sp>
      <p:sp>
        <p:nvSpPr>
          <p:cNvPr id="18435" name="Notes Placeholder 2"/>
          <p:cNvSpPr>
            <a:spLocks noGrp="1"/>
          </p:cNvSpPr>
          <p:nvPr>
            <p:ph type="body" idx="1"/>
          </p:nvPr>
        </p:nvSpPr>
        <p:spPr>
          <a:noFill/>
        </p:spPr>
        <p:txBody>
          <a:bodyPr/>
          <a:lstStyle/>
          <a:p>
            <a:r>
              <a:rPr lang="en-US" altLang="en-US" dirty="0" smtClean="0"/>
              <a:t>To measure similarity of style-related elements, the literature points to three important geometric criteria: intrinsic shape </a:t>
            </a:r>
            <a:r>
              <a:rPr lang="en-US" altLang="en-US" b="1" dirty="0" smtClean="0"/>
              <a:t>[CLICK]</a:t>
            </a:r>
            <a:r>
              <a:rPr lang="en-US" altLang="en-US" dirty="0" smtClean="0"/>
              <a:t> … proportions </a:t>
            </a:r>
            <a:r>
              <a:rPr lang="en-US" altLang="en-US" b="1" dirty="0" smtClean="0"/>
              <a:t>[CLICK]</a:t>
            </a:r>
            <a:r>
              <a:rPr lang="en-US" altLang="en-US" dirty="0" smtClean="0"/>
              <a:t> … and lines. The literature also points that style-related elements are frequently designed to be distinctive, or salient </a:t>
            </a:r>
            <a:r>
              <a:rPr lang="en-US" altLang="en-US" b="1" dirty="0" smtClean="0"/>
              <a:t>[CLICK]</a:t>
            </a:r>
            <a:r>
              <a:rPr lang="en-US" altLang="en-US" dirty="0" smtClean="0"/>
              <a:t>. Even if we have these valuable observations from art literature in our hands, designing an algorithm for measuring style similarity is still not an easy task. First, we do not know beforehand the number, size, location, area of the style-related elements. Second, even if the literature points to these general geometric criteria for comparing elements, we do know how to exactly quantify them, or how to translate them into computable geometric features. We also do not know which geometric descriptors developed in the geometry processing literature are the most relevant to these criteria. </a:t>
            </a:r>
          </a:p>
        </p:txBody>
      </p:sp>
      <p:sp>
        <p:nvSpPr>
          <p:cNvPr id="1843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9928AC-A30D-4532-BF2C-64B739A05BCC}" type="slidenum">
              <a:rPr lang="en-US" altLang="en-US" smtClean="0"/>
              <a:pPr/>
              <a:t>8</a:t>
            </a:fld>
            <a:endParaRPr lang="en-US" altLang="en-US" smtClean="0"/>
          </a:p>
        </p:txBody>
      </p:sp>
    </p:spTree>
    <p:extLst>
      <p:ext uri="{BB962C8B-B14F-4D97-AF65-F5344CB8AC3E}">
        <p14:creationId xmlns:p14="http://schemas.microsoft.com/office/powerpoint/2010/main" val="268446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p:sp>
      <p:sp>
        <p:nvSpPr>
          <p:cNvPr id="20483" name="Notes Placeholder 2"/>
          <p:cNvSpPr>
            <a:spLocks noGrp="1"/>
          </p:cNvSpPr>
          <p:nvPr>
            <p:ph type="body" idx="1"/>
          </p:nvPr>
        </p:nvSpPr>
        <p:spPr>
          <a:noFill/>
        </p:spPr>
        <p:txBody>
          <a:bodyPr/>
          <a:lstStyle/>
          <a:p>
            <a:r>
              <a:rPr lang="en-US" altLang="en-US" dirty="0" smtClean="0"/>
              <a:t>We resorted to crowdsourcing and followed a principled approach based on machine learning to quantify these geometric criteria and learn all the parameters in our measure. Crowdsourcing was performed via a large-scale Mechanical Turk study. We ask participants to specify if an object A is more stylistically similar to object B or C displayed with web-based questionnaires.</a:t>
            </a:r>
          </a:p>
        </p:txBody>
      </p:sp>
      <p:sp>
        <p:nvSpPr>
          <p:cNvPr id="20484"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2D67CA6-DF75-4DFF-9D16-E92A5F7C1F0F}" type="slidenum">
              <a:rPr lang="en-US" altLang="en-US" smtClean="0"/>
              <a:pPr/>
              <a:t>9</a:t>
            </a:fld>
            <a:endParaRPr lang="en-US" altLang="en-US" smtClean="0"/>
          </a:p>
        </p:txBody>
      </p:sp>
    </p:spTree>
    <p:extLst>
      <p:ext uri="{BB962C8B-B14F-4D97-AF65-F5344CB8AC3E}">
        <p14:creationId xmlns:p14="http://schemas.microsoft.com/office/powerpoint/2010/main" val="197619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noChangeArrowheads="1"/>
          </p:cNvSpPr>
          <p:nvPr>
            <p:ph type="dt" sz="half" idx="10"/>
          </p:nvPr>
        </p:nvSpPr>
        <p:spPr>
          <a:ln/>
        </p:spPr>
        <p:txBody>
          <a:bodyPr/>
          <a:lstStyle>
            <a:lvl1pPr>
              <a:defRPr/>
            </a:lvl1pPr>
          </a:lstStyle>
          <a:p>
            <a:pPr>
              <a:defRPr/>
            </a:pPr>
            <a:fld id="{BFD4DF7C-BCB9-43B4-B1B3-A00C34A8DAA5}" type="datetimeFigureOut">
              <a:rPr lang="en-US" altLang="en-US"/>
              <a:pPr>
                <a:defRPr/>
              </a:pPr>
              <a:t>8/15/2015</a:t>
            </a:fld>
            <a:endParaRPr lang="en-US" alt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E484BB88-B417-43FA-BC7D-53BD6E56E99B}" type="slidenum">
              <a:rPr lang="en-US" altLang="en-US"/>
              <a:pPr>
                <a:defRPr/>
              </a:pPr>
              <a:t>‹#›</a:t>
            </a:fld>
            <a:endParaRPr lang="en-US" altLang="en-US"/>
          </a:p>
        </p:txBody>
      </p:sp>
    </p:spTree>
    <p:extLst>
      <p:ext uri="{BB962C8B-B14F-4D97-AF65-F5344CB8AC3E}">
        <p14:creationId xmlns:p14="http://schemas.microsoft.com/office/powerpoint/2010/main" val="73620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pPr>
              <a:defRPr/>
            </a:pPr>
            <a:fld id="{87D3B3DA-1847-4AA7-A32A-43DB9BC812C3}" type="datetimeFigureOut">
              <a:rPr lang="en-US" altLang="en-US"/>
              <a:pPr>
                <a:defRPr/>
              </a:pPr>
              <a:t>8/15/2015</a:t>
            </a:fld>
            <a:endParaRPr lang="en-US" alt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E7AA57DE-DBDE-474F-AE03-CF2A79778B82}" type="slidenum">
              <a:rPr lang="en-US" altLang="en-US"/>
              <a:pPr>
                <a:defRPr/>
              </a:pPr>
              <a:t>‹#›</a:t>
            </a:fld>
            <a:endParaRPr lang="en-US" altLang="en-US"/>
          </a:p>
        </p:txBody>
      </p:sp>
    </p:spTree>
    <p:extLst>
      <p:ext uri="{BB962C8B-B14F-4D97-AF65-F5344CB8AC3E}">
        <p14:creationId xmlns:p14="http://schemas.microsoft.com/office/powerpoint/2010/main" val="24537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pPr>
              <a:defRPr/>
            </a:pPr>
            <a:fld id="{9DC22256-B412-4796-A967-7AF81BB1F848}" type="datetimeFigureOut">
              <a:rPr lang="en-US" altLang="en-US"/>
              <a:pPr>
                <a:defRPr/>
              </a:pPr>
              <a:t>8/15/2015</a:t>
            </a:fld>
            <a:endParaRPr lang="en-US" alt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5F19124D-A89C-432A-9004-C21EB31854F6}" type="slidenum">
              <a:rPr lang="en-US" altLang="en-US"/>
              <a:pPr>
                <a:defRPr/>
              </a:pPr>
              <a:t>‹#›</a:t>
            </a:fld>
            <a:endParaRPr lang="en-US" altLang="en-US"/>
          </a:p>
        </p:txBody>
      </p:sp>
    </p:spTree>
    <p:extLst>
      <p:ext uri="{BB962C8B-B14F-4D97-AF65-F5344CB8AC3E}">
        <p14:creationId xmlns:p14="http://schemas.microsoft.com/office/powerpoint/2010/main" val="354294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ln/>
        </p:spPr>
        <p:txBody>
          <a:bodyPr/>
          <a:lstStyle>
            <a:lvl1pPr>
              <a:defRPr/>
            </a:lvl1pPr>
          </a:lstStyle>
          <a:p>
            <a:pPr>
              <a:defRPr/>
            </a:pPr>
            <a:fld id="{612F37C0-7E2A-427C-AE00-0A769E1D02D7}" type="datetimeFigureOut">
              <a:rPr lang="en-US" altLang="en-US"/>
              <a:pPr>
                <a:defRPr/>
              </a:pPr>
              <a:t>8/15/2015</a:t>
            </a:fld>
            <a:endParaRPr lang="en-US" alt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4E36ABB2-F961-460E-93FB-59FDA7399894}" type="slidenum">
              <a:rPr lang="en-US" altLang="en-US"/>
              <a:pPr>
                <a:defRPr/>
              </a:pPr>
              <a:t>‹#›</a:t>
            </a:fld>
            <a:endParaRPr lang="en-US" altLang="en-US"/>
          </a:p>
        </p:txBody>
      </p:sp>
    </p:spTree>
    <p:extLst>
      <p:ext uri="{BB962C8B-B14F-4D97-AF65-F5344CB8AC3E}">
        <p14:creationId xmlns:p14="http://schemas.microsoft.com/office/powerpoint/2010/main" val="321099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a:defRPr/>
            </a:pPr>
            <a:fld id="{6D6A6757-BCEC-43DE-84D6-D1F3DA22C09F}" type="datetimeFigureOut">
              <a:rPr lang="en-US" altLang="en-US"/>
              <a:pPr>
                <a:defRPr/>
              </a:pPr>
              <a:t>8/15/2015</a:t>
            </a:fld>
            <a:endParaRPr lang="en-US" alt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377375FF-C49F-4271-BF60-5D5CF13BD7C9}" type="slidenum">
              <a:rPr lang="en-US" altLang="en-US"/>
              <a:pPr>
                <a:defRPr/>
              </a:pPr>
              <a:t>‹#›</a:t>
            </a:fld>
            <a:endParaRPr lang="en-US" altLang="en-US"/>
          </a:p>
        </p:txBody>
      </p:sp>
    </p:spTree>
    <p:extLst>
      <p:ext uri="{BB962C8B-B14F-4D97-AF65-F5344CB8AC3E}">
        <p14:creationId xmlns:p14="http://schemas.microsoft.com/office/powerpoint/2010/main" val="258727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noChangeArrowheads="1"/>
          </p:cNvSpPr>
          <p:nvPr>
            <p:ph type="dt" sz="half" idx="10"/>
          </p:nvPr>
        </p:nvSpPr>
        <p:spPr>
          <a:ln/>
        </p:spPr>
        <p:txBody>
          <a:bodyPr/>
          <a:lstStyle>
            <a:lvl1pPr>
              <a:defRPr/>
            </a:lvl1pPr>
          </a:lstStyle>
          <a:p>
            <a:pPr>
              <a:defRPr/>
            </a:pPr>
            <a:fld id="{F4E47C07-E4E7-45CA-9582-949CAF1094F2}" type="datetimeFigureOut">
              <a:rPr lang="en-US" altLang="en-US"/>
              <a:pPr>
                <a:defRPr/>
              </a:pPr>
              <a:t>8/15/2015</a:t>
            </a:fld>
            <a:endParaRPr lang="en-US" alt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F2A16712-FA63-467F-B23A-6F319733C560}" type="slidenum">
              <a:rPr lang="en-US" altLang="en-US"/>
              <a:pPr>
                <a:defRPr/>
              </a:pPr>
              <a:t>‹#›</a:t>
            </a:fld>
            <a:endParaRPr lang="en-US" altLang="en-US"/>
          </a:p>
        </p:txBody>
      </p:sp>
    </p:spTree>
    <p:extLst>
      <p:ext uri="{BB962C8B-B14F-4D97-AF65-F5344CB8AC3E}">
        <p14:creationId xmlns:p14="http://schemas.microsoft.com/office/powerpoint/2010/main" val="213627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noChangeArrowheads="1"/>
          </p:cNvSpPr>
          <p:nvPr>
            <p:ph type="dt" sz="half" idx="10"/>
          </p:nvPr>
        </p:nvSpPr>
        <p:spPr>
          <a:ln/>
        </p:spPr>
        <p:txBody>
          <a:bodyPr/>
          <a:lstStyle>
            <a:lvl1pPr>
              <a:defRPr/>
            </a:lvl1pPr>
          </a:lstStyle>
          <a:p>
            <a:pPr>
              <a:defRPr/>
            </a:pPr>
            <a:fld id="{1B9F83B2-CD47-4D8F-AE2C-5944CEE6AE4B}" type="datetimeFigureOut">
              <a:rPr lang="en-US" altLang="en-US"/>
              <a:pPr>
                <a:defRPr/>
              </a:pPr>
              <a:t>8/15/2015</a:t>
            </a:fld>
            <a:endParaRPr lang="en-US" altLang="en-US"/>
          </a:p>
        </p:txBody>
      </p:sp>
      <p:sp>
        <p:nvSpPr>
          <p:cNvPr id="8"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9" name="Slide Number Placeholder 5"/>
          <p:cNvSpPr>
            <a:spLocks noGrp="1" noChangeArrowheads="1"/>
          </p:cNvSpPr>
          <p:nvPr>
            <p:ph type="sldNum" sz="quarter" idx="12"/>
          </p:nvPr>
        </p:nvSpPr>
        <p:spPr>
          <a:ln/>
        </p:spPr>
        <p:txBody>
          <a:bodyPr/>
          <a:lstStyle>
            <a:lvl1pPr>
              <a:defRPr/>
            </a:lvl1pPr>
          </a:lstStyle>
          <a:p>
            <a:pPr>
              <a:defRPr/>
            </a:pPr>
            <a:fld id="{7E05F662-8190-49BA-83D0-941FC5F144AA}" type="slidenum">
              <a:rPr lang="en-US" altLang="en-US"/>
              <a:pPr>
                <a:defRPr/>
              </a:pPr>
              <a:t>‹#›</a:t>
            </a:fld>
            <a:endParaRPr lang="en-US" altLang="en-US"/>
          </a:p>
        </p:txBody>
      </p:sp>
    </p:spTree>
    <p:extLst>
      <p:ext uri="{BB962C8B-B14F-4D97-AF65-F5344CB8AC3E}">
        <p14:creationId xmlns:p14="http://schemas.microsoft.com/office/powerpoint/2010/main" val="6733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noChangeArrowheads="1"/>
          </p:cNvSpPr>
          <p:nvPr>
            <p:ph type="dt" sz="half" idx="10"/>
          </p:nvPr>
        </p:nvSpPr>
        <p:spPr>
          <a:ln/>
        </p:spPr>
        <p:txBody>
          <a:bodyPr/>
          <a:lstStyle>
            <a:lvl1pPr>
              <a:defRPr/>
            </a:lvl1pPr>
          </a:lstStyle>
          <a:p>
            <a:pPr>
              <a:defRPr/>
            </a:pPr>
            <a:fld id="{13E6B998-F908-493F-8E46-9D7A64DA2907}" type="datetimeFigureOut">
              <a:rPr lang="en-US" altLang="en-US"/>
              <a:pPr>
                <a:defRPr/>
              </a:pPr>
              <a:t>8/15/2015</a:t>
            </a:fld>
            <a:endParaRPr lang="en-US" altLang="en-US"/>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8B5BAAC-666E-4943-87FA-618BFBE63D77}" type="slidenum">
              <a:rPr lang="en-US" altLang="en-US"/>
              <a:pPr>
                <a:defRPr/>
              </a:pPr>
              <a:t>‹#›</a:t>
            </a:fld>
            <a:endParaRPr lang="en-US" altLang="en-US"/>
          </a:p>
        </p:txBody>
      </p:sp>
    </p:spTree>
    <p:extLst>
      <p:ext uri="{BB962C8B-B14F-4D97-AF65-F5344CB8AC3E}">
        <p14:creationId xmlns:p14="http://schemas.microsoft.com/office/powerpoint/2010/main" val="328694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a:defRPr/>
            </a:pPr>
            <a:fld id="{939E0C28-A3DE-4994-94E5-B3BECE2E075E}" type="datetimeFigureOut">
              <a:rPr lang="en-US" altLang="en-US"/>
              <a:pPr>
                <a:defRPr/>
              </a:pPr>
              <a:t>8/15/2015</a:t>
            </a:fld>
            <a:endParaRPr lang="en-US" altLang="en-US"/>
          </a:p>
        </p:txBody>
      </p:sp>
      <p:sp>
        <p:nvSpPr>
          <p:cNvPr id="3"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4" name="Slide Number Placeholder 5"/>
          <p:cNvSpPr>
            <a:spLocks noGrp="1" noChangeArrowheads="1"/>
          </p:cNvSpPr>
          <p:nvPr>
            <p:ph type="sldNum" sz="quarter" idx="12"/>
          </p:nvPr>
        </p:nvSpPr>
        <p:spPr>
          <a:ln/>
        </p:spPr>
        <p:txBody>
          <a:bodyPr/>
          <a:lstStyle>
            <a:lvl1pPr>
              <a:defRPr/>
            </a:lvl1pPr>
          </a:lstStyle>
          <a:p>
            <a:pPr>
              <a:defRPr/>
            </a:pPr>
            <a:fld id="{58304B69-E844-4FCB-A445-E423291CCA11}" type="slidenum">
              <a:rPr lang="en-US" altLang="en-US"/>
              <a:pPr>
                <a:defRPr/>
              </a:pPr>
              <a:t>‹#›</a:t>
            </a:fld>
            <a:endParaRPr lang="en-US" altLang="en-US"/>
          </a:p>
        </p:txBody>
      </p:sp>
    </p:spTree>
    <p:extLst>
      <p:ext uri="{BB962C8B-B14F-4D97-AF65-F5344CB8AC3E}">
        <p14:creationId xmlns:p14="http://schemas.microsoft.com/office/powerpoint/2010/main" val="314151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a:defRPr/>
            </a:pPr>
            <a:fld id="{88FD3EA3-02B2-47C4-9F39-944143450E34}" type="datetimeFigureOut">
              <a:rPr lang="en-US" altLang="en-US"/>
              <a:pPr>
                <a:defRPr/>
              </a:pPr>
              <a:t>8/15/2015</a:t>
            </a:fld>
            <a:endParaRPr lang="en-US" alt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F849262E-1257-4A70-95E4-7318E6EDA61E}" type="slidenum">
              <a:rPr lang="en-US" altLang="en-US"/>
              <a:pPr>
                <a:defRPr/>
              </a:pPr>
              <a:t>‹#›</a:t>
            </a:fld>
            <a:endParaRPr lang="en-US" altLang="en-US"/>
          </a:p>
        </p:txBody>
      </p:sp>
    </p:spTree>
    <p:extLst>
      <p:ext uri="{BB962C8B-B14F-4D97-AF65-F5344CB8AC3E}">
        <p14:creationId xmlns:p14="http://schemas.microsoft.com/office/powerpoint/2010/main" val="1634741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a:defRPr/>
            </a:pPr>
            <a:fld id="{FCE98C69-4381-439B-881B-BACD49B1C6B2}" type="datetimeFigureOut">
              <a:rPr lang="en-US" altLang="en-US"/>
              <a:pPr>
                <a:defRPr/>
              </a:pPr>
              <a:t>8/15/2015</a:t>
            </a:fld>
            <a:endParaRPr lang="en-US" alt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60FB753A-FA6A-48C2-91D1-0B8E070B7837}" type="slidenum">
              <a:rPr lang="en-US" altLang="en-US"/>
              <a:pPr>
                <a:defRPr/>
              </a:pPr>
              <a:t>‹#›</a:t>
            </a:fld>
            <a:endParaRPr lang="en-US" altLang="en-US"/>
          </a:p>
        </p:txBody>
      </p:sp>
    </p:spTree>
    <p:extLst>
      <p:ext uri="{BB962C8B-B14F-4D97-AF65-F5344CB8AC3E}">
        <p14:creationId xmlns:p14="http://schemas.microsoft.com/office/powerpoint/2010/main" val="181941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Date Placeholder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08842BC2-D560-416C-9C57-A1907E447AC4}" type="datetimeFigureOut">
              <a:rPr lang="en-US" altLang="en-US"/>
              <a:pPr>
                <a:defRPr/>
              </a:pPr>
              <a:t>8/15/2015</a:t>
            </a:fld>
            <a:endParaRPr lang="en-US" altLang="en-US"/>
          </a:p>
        </p:txBody>
      </p:sp>
      <p:sp>
        <p:nvSpPr>
          <p:cNvPr id="1029" name="Footer Placeholder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en-US" altLang="en-US"/>
          </a:p>
        </p:txBody>
      </p:sp>
      <p:sp>
        <p:nvSpPr>
          <p:cNvPr id="1030" name="Slide Number Placeholder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258DDD1F-B545-4B86-9DFF-9C9150F581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people.cs.umass.edu/~zlun/papers/StyleSimilarity/"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1485900"/>
            <a:ext cx="8848725"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ctrTitle" idx="4294967295"/>
          </p:nvPr>
        </p:nvSpPr>
        <p:spPr>
          <a:xfrm>
            <a:off x="1524000" y="319088"/>
            <a:ext cx="9144000" cy="1166812"/>
          </a:xfrm>
        </p:spPr>
        <p:txBody>
          <a:bodyPr anchor="b"/>
          <a:lstStyle/>
          <a:p>
            <a:pPr algn="ctr" eaLnBrk="1" hangingPunct="1">
              <a:defRPr/>
            </a:pPr>
            <a:r>
              <a:rPr lang="en-US" altLang="en-US" sz="3600" dirty="0">
                <a:latin typeface="+mn-lt"/>
              </a:rPr>
              <a:t>Elements of Style: </a:t>
            </a:r>
            <a:br>
              <a:rPr lang="en-US" altLang="en-US" sz="3600" dirty="0">
                <a:latin typeface="+mn-lt"/>
              </a:rPr>
            </a:br>
            <a:r>
              <a:rPr lang="en-US" altLang="en-US" sz="3600" dirty="0">
                <a:latin typeface="+mn-lt"/>
              </a:rPr>
              <a:t>Learning Perceptual Shape Style Similarity</a:t>
            </a:r>
          </a:p>
        </p:txBody>
      </p:sp>
      <p:sp>
        <p:nvSpPr>
          <p:cNvPr id="3076" name="Subtitle 2"/>
          <p:cNvSpPr>
            <a:spLocks noGrp="1"/>
          </p:cNvSpPr>
          <p:nvPr>
            <p:ph type="subTitle" idx="4294967295"/>
          </p:nvPr>
        </p:nvSpPr>
        <p:spPr>
          <a:xfrm>
            <a:off x="663575" y="5175250"/>
            <a:ext cx="10864850" cy="1341438"/>
          </a:xfrm>
        </p:spPr>
        <p:txBody>
          <a:bodyPr/>
          <a:lstStyle/>
          <a:p>
            <a:pPr marL="0" indent="0" algn="ctr" eaLnBrk="1" hangingPunct="1">
              <a:buFont typeface="Arial" panose="020B0604020202020204" pitchFamily="34" charset="0"/>
              <a:buNone/>
            </a:pPr>
            <a:r>
              <a:rPr lang="sv-SE" altLang="en-US" sz="2400" smtClean="0"/>
              <a:t>Zhaoliang Lun</a:t>
            </a:r>
            <a:r>
              <a:rPr lang="sv-SE" altLang="en-US" sz="2400" baseline="30000" smtClean="0"/>
              <a:t>1</a:t>
            </a:r>
            <a:r>
              <a:rPr lang="sv-SE" altLang="en-US" sz="2400" smtClean="0"/>
              <a:t>           Evangelos Kalogerakis</a:t>
            </a:r>
            <a:r>
              <a:rPr lang="sv-SE" altLang="en-US" sz="2400" baseline="30000" smtClean="0"/>
              <a:t>1</a:t>
            </a:r>
            <a:r>
              <a:rPr lang="sv-SE" altLang="en-US" sz="2400" smtClean="0"/>
              <a:t>          Alla Sheffer</a:t>
            </a:r>
            <a:r>
              <a:rPr lang="sv-SE" altLang="en-US" sz="2400" baseline="30000" smtClean="0"/>
              <a:t>2</a:t>
            </a:r>
          </a:p>
          <a:p>
            <a:pPr marL="0" indent="0" algn="ctr" eaLnBrk="1" hangingPunct="1">
              <a:buFont typeface="Arial" panose="020B0604020202020204" pitchFamily="34" charset="0"/>
              <a:buNone/>
            </a:pPr>
            <a:r>
              <a:rPr lang="en-US" altLang="en-US" sz="2400" baseline="30000" smtClean="0"/>
              <a:t>1</a:t>
            </a:r>
            <a:r>
              <a:rPr lang="en-US" altLang="en-US" sz="2400" smtClean="0"/>
              <a:t>University of Massachusetts Amherst           </a:t>
            </a:r>
            <a:r>
              <a:rPr lang="en-US" altLang="en-US" sz="2400" baseline="30000" smtClean="0"/>
              <a:t>2</a:t>
            </a:r>
            <a:r>
              <a:rPr lang="en-US" altLang="en-US" sz="2400" smtClean="0"/>
              <a:t>University of British Columbia</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Learn measure parameters via crowdsourcing</a:t>
            </a:r>
          </a:p>
        </p:txBody>
      </p:sp>
      <p:grpSp>
        <p:nvGrpSpPr>
          <p:cNvPr id="21507" name="Group 3"/>
          <p:cNvGrpSpPr>
            <a:grpSpLocks/>
          </p:cNvGrpSpPr>
          <p:nvPr/>
        </p:nvGrpSpPr>
        <p:grpSpPr bwMode="auto">
          <a:xfrm>
            <a:off x="249238" y="1209675"/>
            <a:ext cx="11522075" cy="5256213"/>
            <a:chOff x="249705" y="1209993"/>
            <a:chExt cx="11521748" cy="5255543"/>
          </a:xfrm>
        </p:grpSpPr>
        <p:pic>
          <p:nvPicPr>
            <p:cNvPr id="215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4251" y="1209993"/>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2256"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705"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3441034" y="3399184"/>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A</a:t>
              </a:r>
            </a:p>
          </p:txBody>
        </p:sp>
        <p:sp>
          <p:nvSpPr>
            <p:cNvPr id="21512" name="TextBox 8"/>
            <p:cNvSpPr txBox="1">
              <a:spLocks noChangeArrowheads="1"/>
            </p:cNvSpPr>
            <p:nvPr/>
          </p:nvSpPr>
          <p:spPr bwMode="auto">
            <a:xfrm>
              <a:off x="1804861" y="5880761"/>
              <a:ext cx="45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B</a:t>
              </a:r>
            </a:p>
          </p:txBody>
        </p:sp>
        <p:sp>
          <p:nvSpPr>
            <p:cNvPr id="21513" name="TextBox 9"/>
            <p:cNvSpPr txBox="1">
              <a:spLocks noChangeArrowheads="1"/>
            </p:cNvSpPr>
            <p:nvPr/>
          </p:nvSpPr>
          <p:spPr bwMode="auto">
            <a:xfrm>
              <a:off x="5510445" y="5880761"/>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C</a:t>
              </a:r>
            </a:p>
          </p:txBody>
        </p:sp>
        <p:cxnSp>
          <p:nvCxnSpPr>
            <p:cNvPr id="21514" name="Straight Connector 10"/>
            <p:cNvCxnSpPr>
              <a:cxnSpLocks noChangeShapeType="1"/>
            </p:cNvCxnSpPr>
            <p:nvPr/>
          </p:nvCxnSpPr>
          <p:spPr bwMode="auto">
            <a:xfrm>
              <a:off x="7726101" y="1300163"/>
              <a:ext cx="0" cy="5077488"/>
            </a:xfrm>
            <a:prstGeom prst="line">
              <a:avLst/>
            </a:prstGeom>
            <a:noFill/>
            <a:ln w="38100"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8137768" y="1594119"/>
              <a:ext cx="3633685" cy="4155545"/>
            </a:xfrm>
            <a:prstGeom prst="rect">
              <a:avLst/>
            </a:prstGeom>
            <a:noFill/>
          </p:spPr>
          <p:txBody>
            <a:bodyPr>
              <a:spAutoFit/>
            </a:bodyPr>
            <a:lstStyle/>
            <a:p>
              <a:pPr algn="just">
                <a:defRPr/>
              </a:pPr>
              <a:r>
                <a:rPr lang="en-US" sz="2400" dirty="0">
                  <a:latin typeface="+mn-lt"/>
                  <a:cs typeface="Times New Roman" panose="02020603050405020304" pitchFamily="18" charset="0"/>
                </a:rPr>
                <a:t>Which of the two objects on the bottom (</a:t>
              </a:r>
              <a:r>
                <a:rPr lang="en-US" sz="2400" b="1" dirty="0">
                  <a:latin typeface="+mn-lt"/>
                  <a:cs typeface="Times New Roman" panose="02020603050405020304" pitchFamily="18" charset="0"/>
                </a:rPr>
                <a:t>B</a:t>
              </a:r>
              <a:r>
                <a:rPr lang="en-US" sz="2400" dirty="0">
                  <a:latin typeface="+mn-lt"/>
                  <a:cs typeface="Times New Roman" panose="02020603050405020304" pitchFamily="18" charset="0"/>
                </a:rPr>
                <a:t> or </a:t>
              </a:r>
              <a:r>
                <a:rPr lang="en-US" sz="2400" b="1" dirty="0">
                  <a:latin typeface="+mn-lt"/>
                  <a:cs typeface="Times New Roman" panose="02020603050405020304" pitchFamily="18" charset="0"/>
                </a:rPr>
                <a:t>C</a:t>
              </a:r>
              <a:r>
                <a:rPr lang="en-US" sz="2400" dirty="0">
                  <a:latin typeface="+mn-lt"/>
                  <a:cs typeface="Times New Roman" panose="02020603050405020304" pitchFamily="18" charset="0"/>
                </a:rPr>
                <a:t>) is more similar style-wise to the object on the top (</a:t>
              </a:r>
              <a:r>
                <a:rPr lang="en-US" sz="2400" b="1" dirty="0">
                  <a:latin typeface="+mn-lt"/>
                  <a:cs typeface="Times New Roman" panose="02020603050405020304" pitchFamily="18" charset="0"/>
                </a:rPr>
                <a:t>A</a:t>
              </a:r>
              <a:r>
                <a:rPr lang="en-US" sz="2400" dirty="0">
                  <a:latin typeface="+mn-lt"/>
                  <a:cs typeface="Times New Roman" panose="02020603050405020304" pitchFamily="18" charset="0"/>
                </a:rPr>
                <a:t>)?</a:t>
              </a:r>
            </a:p>
            <a:p>
              <a:pPr>
                <a:defRPr/>
              </a:pPr>
              <a:endParaRPr lang="en-US" sz="2400" dirty="0">
                <a:latin typeface="+mn-lt"/>
                <a:cs typeface="Times New Roman" panose="02020603050405020304" pitchFamily="18" charset="0"/>
              </a:endParaRP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C</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Both</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Neither</a:t>
              </a:r>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Learn measure parameters via crowdsourcing</a:t>
            </a:r>
          </a:p>
        </p:txBody>
      </p:sp>
      <p:grpSp>
        <p:nvGrpSpPr>
          <p:cNvPr id="23555" name="Group 3"/>
          <p:cNvGrpSpPr>
            <a:grpSpLocks/>
          </p:cNvGrpSpPr>
          <p:nvPr/>
        </p:nvGrpSpPr>
        <p:grpSpPr bwMode="auto">
          <a:xfrm>
            <a:off x="249238" y="1209675"/>
            <a:ext cx="11522075" cy="5256213"/>
            <a:chOff x="249705" y="1209993"/>
            <a:chExt cx="11521748" cy="5255543"/>
          </a:xfrm>
        </p:grpSpPr>
        <p:pic>
          <p:nvPicPr>
            <p:cNvPr id="2355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4251" y="1209993"/>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2256"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705"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7"/>
            <p:cNvSpPr txBox="1">
              <a:spLocks noChangeArrowheads="1"/>
            </p:cNvSpPr>
            <p:nvPr/>
          </p:nvSpPr>
          <p:spPr bwMode="auto">
            <a:xfrm>
              <a:off x="3441034" y="3399184"/>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A</a:t>
              </a:r>
            </a:p>
          </p:txBody>
        </p:sp>
        <p:sp>
          <p:nvSpPr>
            <p:cNvPr id="23560" name="TextBox 8"/>
            <p:cNvSpPr txBox="1">
              <a:spLocks noChangeArrowheads="1"/>
            </p:cNvSpPr>
            <p:nvPr/>
          </p:nvSpPr>
          <p:spPr bwMode="auto">
            <a:xfrm>
              <a:off x="1804861" y="5880761"/>
              <a:ext cx="45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B</a:t>
              </a:r>
            </a:p>
          </p:txBody>
        </p:sp>
        <p:sp>
          <p:nvSpPr>
            <p:cNvPr id="23561" name="TextBox 9"/>
            <p:cNvSpPr txBox="1">
              <a:spLocks noChangeArrowheads="1"/>
            </p:cNvSpPr>
            <p:nvPr/>
          </p:nvSpPr>
          <p:spPr bwMode="auto">
            <a:xfrm>
              <a:off x="5510445" y="5880761"/>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C</a:t>
              </a:r>
            </a:p>
          </p:txBody>
        </p:sp>
        <p:cxnSp>
          <p:nvCxnSpPr>
            <p:cNvPr id="23562" name="Straight Connector 10"/>
            <p:cNvCxnSpPr>
              <a:cxnSpLocks noChangeShapeType="1"/>
            </p:cNvCxnSpPr>
            <p:nvPr/>
          </p:nvCxnSpPr>
          <p:spPr bwMode="auto">
            <a:xfrm>
              <a:off x="7726101" y="1300163"/>
              <a:ext cx="0" cy="5077488"/>
            </a:xfrm>
            <a:prstGeom prst="line">
              <a:avLst/>
            </a:prstGeom>
            <a:noFill/>
            <a:ln w="38100"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8137768" y="1594119"/>
              <a:ext cx="3633685" cy="4155545"/>
            </a:xfrm>
            <a:prstGeom prst="rect">
              <a:avLst/>
            </a:prstGeom>
            <a:noFill/>
          </p:spPr>
          <p:txBody>
            <a:bodyPr>
              <a:spAutoFit/>
            </a:bodyPr>
            <a:lstStyle/>
            <a:p>
              <a:pPr algn="just">
                <a:defRPr/>
              </a:pPr>
              <a:r>
                <a:rPr lang="en-US" sz="2400" dirty="0">
                  <a:latin typeface="+mn-lt"/>
                  <a:cs typeface="Times New Roman" panose="02020603050405020304" pitchFamily="18" charset="0"/>
                </a:rPr>
                <a:t>Which of the two objects on the bottom (</a:t>
              </a:r>
              <a:r>
                <a:rPr lang="en-US" sz="2400" b="1" dirty="0">
                  <a:latin typeface="+mn-lt"/>
                  <a:cs typeface="Times New Roman" panose="02020603050405020304" pitchFamily="18" charset="0"/>
                </a:rPr>
                <a:t>B</a:t>
              </a:r>
              <a:r>
                <a:rPr lang="en-US" sz="2400" dirty="0">
                  <a:latin typeface="+mn-lt"/>
                  <a:cs typeface="Times New Roman" panose="02020603050405020304" pitchFamily="18" charset="0"/>
                </a:rPr>
                <a:t> or </a:t>
              </a:r>
              <a:r>
                <a:rPr lang="en-US" sz="2400" b="1" dirty="0">
                  <a:latin typeface="+mn-lt"/>
                  <a:cs typeface="Times New Roman" panose="02020603050405020304" pitchFamily="18" charset="0"/>
                </a:rPr>
                <a:t>C</a:t>
              </a:r>
              <a:r>
                <a:rPr lang="en-US" sz="2400" dirty="0">
                  <a:latin typeface="+mn-lt"/>
                  <a:cs typeface="Times New Roman" panose="02020603050405020304" pitchFamily="18" charset="0"/>
                </a:rPr>
                <a:t>) is more similar style-wise to the object on the top (</a:t>
              </a:r>
              <a:r>
                <a:rPr lang="en-US" sz="2400" b="1" dirty="0">
                  <a:latin typeface="+mn-lt"/>
                  <a:cs typeface="Times New Roman" panose="02020603050405020304" pitchFamily="18" charset="0"/>
                </a:rPr>
                <a:t>A</a:t>
              </a:r>
              <a:r>
                <a:rPr lang="en-US" sz="2400" dirty="0">
                  <a:latin typeface="+mn-lt"/>
                  <a:cs typeface="Times New Roman" panose="02020603050405020304" pitchFamily="18" charset="0"/>
                </a:rPr>
                <a:t>)?</a:t>
              </a:r>
            </a:p>
            <a:p>
              <a:pPr>
                <a:defRPr/>
              </a:pPr>
              <a:endParaRPr lang="en-US" sz="2400" dirty="0">
                <a:latin typeface="+mn-lt"/>
                <a:cs typeface="Times New Roman" panose="02020603050405020304" pitchFamily="18" charset="0"/>
              </a:endParaRP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C</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Both</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Neither</a:t>
              </a: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pic>
        <p:nvPicPr>
          <p:cNvPr id="2560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713" y="3241675"/>
            <a:ext cx="30210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4"/>
          <p:cNvSpPr txBox="1">
            <a:spLocks noChangeArrowheads="1"/>
          </p:cNvSpPr>
          <p:nvPr/>
        </p:nvSpPr>
        <p:spPr bwMode="auto">
          <a:xfrm>
            <a:off x="3406775" y="3422650"/>
            <a:ext cx="53784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9600"/>
              <a:t>D(    ,    )=?</a:t>
            </a:r>
          </a:p>
        </p:txBody>
      </p:sp>
      <p:sp>
        <p:nvSpPr>
          <p:cNvPr id="2" name="Rectangle 1"/>
          <p:cNvSpPr>
            <a:spLocks noChangeArrowheads="1"/>
          </p:cNvSpPr>
          <p:nvPr/>
        </p:nvSpPr>
        <p:spPr bwMode="auto">
          <a:xfrm>
            <a:off x="2212975" y="1760538"/>
            <a:ext cx="79914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30000"/>
              </a:spcBef>
              <a:buFontTx/>
              <a:buNone/>
            </a:pPr>
            <a:r>
              <a:rPr lang="en-US" altLang="en-US" sz="3000" b="1">
                <a:solidFill>
                  <a:srgbClr val="00B050"/>
                </a:solidFill>
              </a:rPr>
              <a:t>Input:</a:t>
            </a:r>
            <a:r>
              <a:rPr lang="en-US" altLang="en-US" sz="3000">
                <a:solidFill>
                  <a:srgbClr val="00B050"/>
                </a:solidFill>
              </a:rPr>
              <a:t>     </a:t>
            </a:r>
            <a:r>
              <a:rPr lang="en-US" altLang="en-US" sz="3000"/>
              <a:t>a pair of shapes</a:t>
            </a:r>
          </a:p>
          <a:p>
            <a:pPr>
              <a:lnSpc>
                <a:spcPct val="100000"/>
              </a:lnSpc>
              <a:spcBef>
                <a:spcPct val="30000"/>
              </a:spcBef>
              <a:buFontTx/>
              <a:buNone/>
            </a:pPr>
            <a:r>
              <a:rPr lang="en-US" altLang="en-US" sz="3000" b="1">
                <a:solidFill>
                  <a:srgbClr val="00B050"/>
                </a:solidFill>
              </a:rPr>
              <a:t>Output:  </a:t>
            </a:r>
            <a:r>
              <a:rPr lang="en-US" altLang="en-US" sz="3000"/>
              <a:t>a measure of style dissimilarity (distance)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27651" name="Group 3"/>
          <p:cNvGrpSpPr>
            <a:grpSpLocks/>
          </p:cNvGrpSpPr>
          <p:nvPr/>
        </p:nvGrpSpPr>
        <p:grpSpPr bwMode="auto">
          <a:xfrm>
            <a:off x="19050" y="2743200"/>
            <a:ext cx="2046288" cy="3181350"/>
            <a:chOff x="-72739" y="1442880"/>
            <a:chExt cx="2045517" cy="3181221"/>
          </a:xfrm>
        </p:grpSpPr>
        <p:pic>
          <p:nvPicPr>
            <p:cNvPr id="276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9" y="144288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p:cNvSpPr txBox="1">
              <a:spLocks noChangeArrowheads="1"/>
            </p:cNvSpPr>
            <p:nvPr/>
          </p:nvSpPr>
          <p:spPr bwMode="auto">
            <a:xfrm>
              <a:off x="42099" y="4162486"/>
              <a:ext cx="1815837"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29699" name="Group 3"/>
          <p:cNvGrpSpPr>
            <a:grpSpLocks/>
          </p:cNvGrpSpPr>
          <p:nvPr/>
        </p:nvGrpSpPr>
        <p:grpSpPr bwMode="auto">
          <a:xfrm>
            <a:off x="19050" y="2743200"/>
            <a:ext cx="2046288" cy="3181350"/>
            <a:chOff x="-72739" y="1442879"/>
            <a:chExt cx="2045517" cy="3181221"/>
          </a:xfrm>
        </p:grpSpPr>
        <p:pic>
          <p:nvPicPr>
            <p:cNvPr id="2970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9" y="1442879"/>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3"/>
            <p:cNvSpPr txBox="1">
              <a:spLocks noChangeArrowheads="1"/>
            </p:cNvSpPr>
            <p:nvPr/>
          </p:nvSpPr>
          <p:spPr bwMode="auto">
            <a:xfrm>
              <a:off x="42101" y="4162485"/>
              <a:ext cx="1815840"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29700" name="Group 7"/>
          <p:cNvGrpSpPr>
            <a:grpSpLocks/>
          </p:cNvGrpSpPr>
          <p:nvPr/>
        </p:nvGrpSpPr>
        <p:grpSpPr bwMode="auto">
          <a:xfrm>
            <a:off x="2243138" y="2743200"/>
            <a:ext cx="2976562" cy="3181350"/>
            <a:chOff x="-15877" y="1168438"/>
            <a:chExt cx="2977140" cy="3181723"/>
          </a:xfrm>
        </p:grpSpPr>
        <p:pic>
          <p:nvPicPr>
            <p:cNvPr id="297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7" y="1168438"/>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7"/>
            <p:cNvSpPr txBox="1">
              <a:spLocks noChangeArrowheads="1"/>
            </p:cNvSpPr>
            <p:nvPr/>
          </p:nvSpPr>
          <p:spPr bwMode="auto">
            <a:xfrm>
              <a:off x="208658" y="3888481"/>
              <a:ext cx="2621548"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29701"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31747" name="Group 3"/>
          <p:cNvGrpSpPr>
            <a:grpSpLocks/>
          </p:cNvGrpSpPr>
          <p:nvPr/>
        </p:nvGrpSpPr>
        <p:grpSpPr bwMode="auto">
          <a:xfrm>
            <a:off x="19050" y="2743200"/>
            <a:ext cx="2044700" cy="3181350"/>
            <a:chOff x="-73781" y="1442880"/>
            <a:chExt cx="2045517" cy="3181219"/>
          </a:xfrm>
        </p:grpSpPr>
        <p:pic>
          <p:nvPicPr>
            <p:cNvPr id="3177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1" y="144288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3" name="TextBox 3"/>
            <p:cNvSpPr txBox="1">
              <a:spLocks noChangeArrowheads="1"/>
            </p:cNvSpPr>
            <p:nvPr/>
          </p:nvSpPr>
          <p:spPr bwMode="auto">
            <a:xfrm>
              <a:off x="41395" y="4162485"/>
              <a:ext cx="1817250" cy="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31748" name="Group 7"/>
          <p:cNvGrpSpPr>
            <a:grpSpLocks/>
          </p:cNvGrpSpPr>
          <p:nvPr/>
        </p:nvGrpSpPr>
        <p:grpSpPr bwMode="auto">
          <a:xfrm>
            <a:off x="2239963" y="2743200"/>
            <a:ext cx="2976562" cy="3181350"/>
            <a:chOff x="-18735" y="1168438"/>
            <a:chExt cx="2977140" cy="3181723"/>
          </a:xfrm>
        </p:grpSpPr>
        <p:pic>
          <p:nvPicPr>
            <p:cNvPr id="317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5" y="1168438"/>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1" name="TextBox 7"/>
            <p:cNvSpPr txBox="1">
              <a:spLocks noChangeArrowheads="1"/>
            </p:cNvSpPr>
            <p:nvPr/>
          </p:nvSpPr>
          <p:spPr bwMode="auto">
            <a:xfrm>
              <a:off x="208657" y="3888481"/>
              <a:ext cx="2621548"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31749"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1750" name="Group 5"/>
          <p:cNvGrpSpPr>
            <a:grpSpLocks/>
          </p:cNvGrpSpPr>
          <p:nvPr/>
        </p:nvGrpSpPr>
        <p:grpSpPr bwMode="auto">
          <a:xfrm>
            <a:off x="5364163" y="2560638"/>
            <a:ext cx="1036637" cy="1735137"/>
            <a:chOff x="5364163" y="2560638"/>
            <a:chExt cx="1037391" cy="1734652"/>
          </a:xfrm>
        </p:grpSpPr>
        <p:pic>
          <p:nvPicPr>
            <p:cNvPr id="3176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2560638"/>
              <a:ext cx="1037391" cy="7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163" y="3506709"/>
              <a:ext cx="1037391" cy="7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51" name="Group 4"/>
          <p:cNvGrpSpPr>
            <a:grpSpLocks/>
          </p:cNvGrpSpPr>
          <p:nvPr/>
        </p:nvGrpSpPr>
        <p:grpSpPr bwMode="auto">
          <a:xfrm>
            <a:off x="6294438" y="2770188"/>
            <a:ext cx="708025" cy="1308100"/>
            <a:chOff x="6294316" y="2770284"/>
            <a:chExt cx="708848" cy="1307235"/>
          </a:xfrm>
        </p:grpSpPr>
        <p:sp>
          <p:nvSpPr>
            <p:cNvPr id="31766" name="TextBox 13"/>
            <p:cNvSpPr txBox="1">
              <a:spLocks noChangeArrowheads="1"/>
            </p:cNvSpPr>
            <p:nvPr/>
          </p:nvSpPr>
          <p:spPr bwMode="auto">
            <a:xfrm>
              <a:off x="6294316" y="2770284"/>
              <a:ext cx="70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dirty="0"/>
                <a:t>0.82×</a:t>
              </a:r>
            </a:p>
          </p:txBody>
        </p:sp>
        <p:sp>
          <p:nvSpPr>
            <p:cNvPr id="31767" name="TextBox 15"/>
            <p:cNvSpPr txBox="1">
              <a:spLocks noChangeArrowheads="1"/>
            </p:cNvSpPr>
            <p:nvPr/>
          </p:nvSpPr>
          <p:spPr bwMode="auto">
            <a:xfrm>
              <a:off x="6294316" y="3708187"/>
              <a:ext cx="70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a:t>
              </a:r>
            </a:p>
          </p:txBody>
        </p:sp>
      </p:grpSp>
      <p:grpSp>
        <p:nvGrpSpPr>
          <p:cNvPr id="31752" name="Group 3"/>
          <p:cNvGrpSpPr>
            <a:grpSpLocks/>
          </p:cNvGrpSpPr>
          <p:nvPr/>
        </p:nvGrpSpPr>
        <p:grpSpPr bwMode="auto">
          <a:xfrm>
            <a:off x="7245350" y="2924175"/>
            <a:ext cx="1423988" cy="1373188"/>
            <a:chOff x="7245327" y="2924278"/>
            <a:chExt cx="1423550" cy="1372338"/>
          </a:xfrm>
        </p:grpSpPr>
        <p:pic>
          <p:nvPicPr>
            <p:cNvPr id="3176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5327" y="2924278"/>
              <a:ext cx="697472" cy="13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5" name="TextBox 18"/>
            <p:cNvSpPr txBox="1">
              <a:spLocks noChangeArrowheads="1"/>
            </p:cNvSpPr>
            <p:nvPr/>
          </p:nvSpPr>
          <p:spPr bwMode="auto">
            <a:xfrm>
              <a:off x="7960017" y="3247692"/>
              <a:ext cx="708860" cy="36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grpSp>
      <p:sp>
        <p:nvSpPr>
          <p:cNvPr id="31753" name="TextBox 26"/>
          <p:cNvSpPr txBox="1">
            <a:spLocks noChangeArrowheads="1"/>
          </p:cNvSpPr>
          <p:nvPr/>
        </p:nvSpPr>
        <p:spPr bwMode="auto">
          <a:xfrm>
            <a:off x="5494338" y="5462588"/>
            <a:ext cx="290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cxnSp>
        <p:nvCxnSpPr>
          <p:cNvPr id="31754"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1755" name="Group 2"/>
          <p:cNvGrpSpPr>
            <a:grpSpLocks/>
          </p:cNvGrpSpPr>
          <p:nvPr/>
        </p:nvGrpSpPr>
        <p:grpSpPr bwMode="auto">
          <a:xfrm>
            <a:off x="6846435" y="2759303"/>
            <a:ext cx="593726" cy="1305151"/>
            <a:chOff x="6733875" y="2759381"/>
            <a:chExt cx="593433" cy="1304522"/>
          </a:xfrm>
        </p:grpSpPr>
        <p:sp>
          <p:nvSpPr>
            <p:cNvPr id="31762" name="TextBox 13"/>
            <p:cNvSpPr txBox="1">
              <a:spLocks noChangeArrowheads="1"/>
            </p:cNvSpPr>
            <p:nvPr/>
          </p:nvSpPr>
          <p:spPr bwMode="auto">
            <a:xfrm>
              <a:off x="6733875" y="2759381"/>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dirty="0"/>
                <a:t>0.16</a:t>
              </a:r>
            </a:p>
          </p:txBody>
        </p:sp>
        <p:sp>
          <p:nvSpPr>
            <p:cNvPr id="31763" name="TextBox 15"/>
            <p:cNvSpPr txBox="1">
              <a:spLocks noChangeArrowheads="1"/>
            </p:cNvSpPr>
            <p:nvPr/>
          </p:nvSpPr>
          <p:spPr bwMode="auto">
            <a:xfrm>
              <a:off x="6733876" y="3694571"/>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dirty="0"/>
                <a:t>0.30</a:t>
              </a:r>
            </a:p>
          </p:txBody>
        </p:sp>
      </p:grpSp>
      <p:sp>
        <p:nvSpPr>
          <p:cNvPr id="31756" name="TextBox 1"/>
          <p:cNvSpPr txBox="1">
            <a:spLocks noChangeArrowheads="1"/>
          </p:cNvSpPr>
          <p:nvPr/>
        </p:nvSpPr>
        <p:spPr bwMode="auto">
          <a:xfrm>
            <a:off x="6489700" y="4646613"/>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31757" name="TextBox 29"/>
          <p:cNvSpPr txBox="1">
            <a:spLocks noChangeArrowheads="1"/>
          </p:cNvSpPr>
          <p:nvPr/>
        </p:nvSpPr>
        <p:spPr bwMode="auto">
          <a:xfrm>
            <a:off x="5335588" y="4654550"/>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31758" name="TextBox 30"/>
          <p:cNvSpPr txBox="1">
            <a:spLocks noChangeArrowheads="1"/>
          </p:cNvSpPr>
          <p:nvPr/>
        </p:nvSpPr>
        <p:spPr bwMode="auto">
          <a:xfrm>
            <a:off x="7548563" y="4648200"/>
            <a:ext cx="1352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31759" name="Rectangle 31"/>
          <p:cNvSpPr>
            <a:spLocks noChangeArrowheads="1"/>
          </p:cNvSpPr>
          <p:nvPr/>
        </p:nvSpPr>
        <p:spPr bwMode="auto">
          <a:xfrm>
            <a:off x="6275388" y="47720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31760" name="Rectangle 32"/>
          <p:cNvSpPr>
            <a:spLocks noChangeArrowheads="1"/>
          </p:cNvSpPr>
          <p:nvPr/>
        </p:nvSpPr>
        <p:spPr bwMode="auto">
          <a:xfrm>
            <a:off x="7418388" y="476726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
        <p:nvSpPr>
          <p:cNvPr id="31761" name="Rectangle 6"/>
          <p:cNvSpPr>
            <a:spLocks noChangeArrowheads="1"/>
          </p:cNvSpPr>
          <p:nvPr/>
        </p:nvSpPr>
        <p:spPr bwMode="auto">
          <a:xfrm>
            <a:off x="6673850" y="32512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33795" name="Group 3"/>
          <p:cNvGrpSpPr>
            <a:grpSpLocks/>
          </p:cNvGrpSpPr>
          <p:nvPr/>
        </p:nvGrpSpPr>
        <p:grpSpPr bwMode="auto">
          <a:xfrm>
            <a:off x="19050" y="2743200"/>
            <a:ext cx="2044700" cy="3181350"/>
            <a:chOff x="-73780" y="1442880"/>
            <a:chExt cx="2045517" cy="3181219"/>
          </a:xfrm>
        </p:grpSpPr>
        <p:pic>
          <p:nvPicPr>
            <p:cNvPr id="338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0" y="144288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7" name="TextBox 3"/>
            <p:cNvSpPr txBox="1">
              <a:spLocks noChangeArrowheads="1"/>
            </p:cNvSpPr>
            <p:nvPr/>
          </p:nvSpPr>
          <p:spPr bwMode="auto">
            <a:xfrm>
              <a:off x="41395" y="4162485"/>
              <a:ext cx="1817250" cy="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33796" name="Group 7"/>
          <p:cNvGrpSpPr>
            <a:grpSpLocks/>
          </p:cNvGrpSpPr>
          <p:nvPr/>
        </p:nvGrpSpPr>
        <p:grpSpPr bwMode="auto">
          <a:xfrm>
            <a:off x="2239963" y="2743200"/>
            <a:ext cx="2976562" cy="3181350"/>
            <a:chOff x="-18735" y="1168438"/>
            <a:chExt cx="2977140" cy="3181723"/>
          </a:xfrm>
        </p:grpSpPr>
        <p:pic>
          <p:nvPicPr>
            <p:cNvPr id="338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5" y="1168438"/>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5" name="TextBox 7"/>
            <p:cNvSpPr txBox="1">
              <a:spLocks noChangeArrowheads="1"/>
            </p:cNvSpPr>
            <p:nvPr/>
          </p:nvSpPr>
          <p:spPr bwMode="auto">
            <a:xfrm>
              <a:off x="208657" y="3888481"/>
              <a:ext cx="2621548"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33797"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3798" name="Straight Connector 30"/>
          <p:cNvCxnSpPr>
            <a:cxnSpLocks noChangeShapeType="1"/>
          </p:cNvCxnSpPr>
          <p:nvPr/>
        </p:nvCxnSpPr>
        <p:spPr bwMode="auto">
          <a:xfrm>
            <a:off x="8805863"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3799" name="Group 4"/>
          <p:cNvGrpSpPr>
            <a:grpSpLocks/>
          </p:cNvGrpSpPr>
          <p:nvPr/>
        </p:nvGrpSpPr>
        <p:grpSpPr bwMode="auto">
          <a:xfrm>
            <a:off x="8799513" y="2743200"/>
            <a:ext cx="3305175" cy="3181350"/>
            <a:chOff x="8720138" y="2743200"/>
            <a:chExt cx="3305100" cy="3181513"/>
          </a:xfrm>
        </p:grpSpPr>
        <p:grpSp>
          <p:nvGrpSpPr>
            <p:cNvPr id="33820" name="Group 29"/>
            <p:cNvGrpSpPr>
              <a:grpSpLocks/>
            </p:cNvGrpSpPr>
            <p:nvPr/>
          </p:nvGrpSpPr>
          <p:grpSpPr bwMode="auto">
            <a:xfrm>
              <a:off x="8720138" y="2743200"/>
              <a:ext cx="3305100" cy="1051833"/>
              <a:chOff x="0" y="0"/>
              <a:chExt cx="3324949" cy="1051562"/>
            </a:xfrm>
          </p:grpSpPr>
          <p:pic>
            <p:nvPicPr>
              <p:cNvPr id="3382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3"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33821" name="TextBox 27"/>
            <p:cNvSpPr txBox="1">
              <a:spLocks noChangeArrowheads="1"/>
            </p:cNvSpPr>
            <p:nvPr/>
          </p:nvSpPr>
          <p:spPr bwMode="auto">
            <a:xfrm>
              <a:off x="9414429" y="5463048"/>
              <a:ext cx="2194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sp>
        <p:nvSpPr>
          <p:cNvPr id="33800" name="TextBox 1"/>
          <p:cNvSpPr txBox="1">
            <a:spLocks noChangeArrowheads="1"/>
          </p:cNvSpPr>
          <p:nvPr/>
        </p:nvSpPr>
        <p:spPr bwMode="auto">
          <a:xfrm>
            <a:off x="6489700" y="4646613"/>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33801" name="TextBox 26"/>
          <p:cNvSpPr txBox="1">
            <a:spLocks noChangeArrowheads="1"/>
          </p:cNvSpPr>
          <p:nvPr/>
        </p:nvSpPr>
        <p:spPr bwMode="auto">
          <a:xfrm>
            <a:off x="5335588" y="4654550"/>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33802" name="TextBox 27"/>
          <p:cNvSpPr txBox="1">
            <a:spLocks noChangeArrowheads="1"/>
          </p:cNvSpPr>
          <p:nvPr/>
        </p:nvSpPr>
        <p:spPr bwMode="auto">
          <a:xfrm>
            <a:off x="7537450" y="4648200"/>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33803" name="Rectangle 28"/>
          <p:cNvSpPr>
            <a:spLocks noChangeArrowheads="1"/>
          </p:cNvSpPr>
          <p:nvPr/>
        </p:nvSpPr>
        <p:spPr bwMode="auto">
          <a:xfrm>
            <a:off x="6275388" y="47720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33804" name="Rectangle 29"/>
          <p:cNvSpPr>
            <a:spLocks noChangeArrowheads="1"/>
          </p:cNvSpPr>
          <p:nvPr/>
        </p:nvSpPr>
        <p:spPr bwMode="auto">
          <a:xfrm>
            <a:off x="7418388" y="476726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grpSp>
        <p:nvGrpSpPr>
          <p:cNvPr id="33805" name="Group 5"/>
          <p:cNvGrpSpPr>
            <a:grpSpLocks/>
          </p:cNvGrpSpPr>
          <p:nvPr/>
        </p:nvGrpSpPr>
        <p:grpSpPr bwMode="auto">
          <a:xfrm>
            <a:off x="5364163" y="2560638"/>
            <a:ext cx="1036637" cy="1735137"/>
            <a:chOff x="5364163" y="2560638"/>
            <a:chExt cx="1037391" cy="1734652"/>
          </a:xfrm>
        </p:grpSpPr>
        <p:pic>
          <p:nvPicPr>
            <p:cNvPr id="338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163" y="2560638"/>
              <a:ext cx="1037391" cy="7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163" y="3506709"/>
              <a:ext cx="1037391" cy="7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6" name="Group 33"/>
          <p:cNvGrpSpPr>
            <a:grpSpLocks/>
          </p:cNvGrpSpPr>
          <p:nvPr/>
        </p:nvGrpSpPr>
        <p:grpSpPr bwMode="auto">
          <a:xfrm>
            <a:off x="6294438" y="2770188"/>
            <a:ext cx="708025" cy="1308100"/>
            <a:chOff x="6294316" y="2770284"/>
            <a:chExt cx="708848" cy="1307235"/>
          </a:xfrm>
        </p:grpSpPr>
        <p:sp>
          <p:nvSpPr>
            <p:cNvPr id="33816" name="TextBox 13"/>
            <p:cNvSpPr txBox="1">
              <a:spLocks noChangeArrowheads="1"/>
            </p:cNvSpPr>
            <p:nvPr/>
          </p:nvSpPr>
          <p:spPr bwMode="auto">
            <a:xfrm>
              <a:off x="6294316" y="2770284"/>
              <a:ext cx="70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a:t>
              </a:r>
            </a:p>
          </p:txBody>
        </p:sp>
        <p:sp>
          <p:nvSpPr>
            <p:cNvPr id="33817" name="TextBox 15"/>
            <p:cNvSpPr txBox="1">
              <a:spLocks noChangeArrowheads="1"/>
            </p:cNvSpPr>
            <p:nvPr/>
          </p:nvSpPr>
          <p:spPr bwMode="auto">
            <a:xfrm>
              <a:off x="6294316" y="3708187"/>
              <a:ext cx="70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a:t>
              </a:r>
            </a:p>
          </p:txBody>
        </p:sp>
      </p:grpSp>
      <p:grpSp>
        <p:nvGrpSpPr>
          <p:cNvPr id="33807" name="Group 36"/>
          <p:cNvGrpSpPr>
            <a:grpSpLocks/>
          </p:cNvGrpSpPr>
          <p:nvPr/>
        </p:nvGrpSpPr>
        <p:grpSpPr bwMode="auto">
          <a:xfrm>
            <a:off x="7245350" y="2924175"/>
            <a:ext cx="1423988" cy="1373188"/>
            <a:chOff x="7245327" y="2924278"/>
            <a:chExt cx="1423550" cy="1372338"/>
          </a:xfrm>
        </p:grpSpPr>
        <p:pic>
          <p:nvPicPr>
            <p:cNvPr id="338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5327" y="2924278"/>
              <a:ext cx="697472" cy="13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5" name="TextBox 18"/>
            <p:cNvSpPr txBox="1">
              <a:spLocks noChangeArrowheads="1"/>
            </p:cNvSpPr>
            <p:nvPr/>
          </p:nvSpPr>
          <p:spPr bwMode="auto">
            <a:xfrm>
              <a:off x="7960017" y="3247692"/>
              <a:ext cx="708860" cy="36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grpSp>
      <p:sp>
        <p:nvSpPr>
          <p:cNvPr id="33809" name="Rectangle 42"/>
          <p:cNvSpPr>
            <a:spLocks noChangeArrowheads="1"/>
          </p:cNvSpPr>
          <p:nvPr/>
        </p:nvSpPr>
        <p:spPr bwMode="auto">
          <a:xfrm>
            <a:off x="6673850" y="32512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33810" name="TextBox 26"/>
          <p:cNvSpPr txBox="1">
            <a:spLocks noChangeArrowheads="1"/>
          </p:cNvSpPr>
          <p:nvPr/>
        </p:nvSpPr>
        <p:spPr bwMode="auto">
          <a:xfrm>
            <a:off x="5494338" y="5462588"/>
            <a:ext cx="290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cxnSp>
        <p:nvCxnSpPr>
          <p:cNvPr id="33811"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6" name="Group 2"/>
          <p:cNvGrpSpPr>
            <a:grpSpLocks/>
          </p:cNvGrpSpPr>
          <p:nvPr/>
        </p:nvGrpSpPr>
        <p:grpSpPr bwMode="auto">
          <a:xfrm>
            <a:off x="6846435" y="2759303"/>
            <a:ext cx="593726" cy="1305151"/>
            <a:chOff x="6733875" y="2759381"/>
            <a:chExt cx="593433" cy="1304522"/>
          </a:xfrm>
        </p:grpSpPr>
        <p:sp>
          <p:nvSpPr>
            <p:cNvPr id="37" name="TextBox 13"/>
            <p:cNvSpPr txBox="1">
              <a:spLocks noChangeArrowheads="1"/>
            </p:cNvSpPr>
            <p:nvPr/>
          </p:nvSpPr>
          <p:spPr bwMode="auto">
            <a:xfrm>
              <a:off x="6733875" y="2759381"/>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dirty="0"/>
                <a:t>0.16</a:t>
              </a:r>
            </a:p>
          </p:txBody>
        </p:sp>
        <p:sp>
          <p:nvSpPr>
            <p:cNvPr id="38" name="TextBox 15"/>
            <p:cNvSpPr txBox="1">
              <a:spLocks noChangeArrowheads="1"/>
            </p:cNvSpPr>
            <p:nvPr/>
          </p:nvSpPr>
          <p:spPr bwMode="auto">
            <a:xfrm>
              <a:off x="6733876" y="3694571"/>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dirty="0"/>
                <a:t>0.30</a:t>
              </a: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35843" name="Group 3"/>
          <p:cNvGrpSpPr>
            <a:grpSpLocks/>
          </p:cNvGrpSpPr>
          <p:nvPr/>
        </p:nvGrpSpPr>
        <p:grpSpPr bwMode="auto">
          <a:xfrm>
            <a:off x="92075" y="1300163"/>
            <a:ext cx="2116138" cy="4624387"/>
            <a:chOff x="0" y="0"/>
            <a:chExt cx="2115926" cy="4624100"/>
          </a:xfrm>
        </p:grpSpPr>
        <p:pic>
          <p:nvPicPr>
            <p:cNvPr id="3588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5" y="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73431"/>
              <a:ext cx="2115926" cy="1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2" name="TextBox 3"/>
            <p:cNvSpPr txBox="1">
              <a:spLocks noChangeArrowheads="1"/>
            </p:cNvSpPr>
            <p:nvPr/>
          </p:nvSpPr>
          <p:spPr bwMode="auto">
            <a:xfrm>
              <a:off x="41849" y="4162485"/>
              <a:ext cx="1816342"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35844" name="Group 7"/>
          <p:cNvGrpSpPr>
            <a:grpSpLocks/>
          </p:cNvGrpSpPr>
          <p:nvPr/>
        </p:nvGrpSpPr>
        <p:grpSpPr bwMode="auto">
          <a:xfrm>
            <a:off x="2259013" y="1574800"/>
            <a:ext cx="3038475" cy="4349750"/>
            <a:chOff x="0" y="0"/>
            <a:chExt cx="3038862" cy="4350161"/>
          </a:xfrm>
        </p:grpSpPr>
        <p:pic>
          <p:nvPicPr>
            <p:cNvPr id="358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 y="0"/>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6175"/>
              <a:ext cx="3038862" cy="13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9" name="TextBox 7"/>
            <p:cNvSpPr txBox="1">
              <a:spLocks noChangeArrowheads="1"/>
            </p:cNvSpPr>
            <p:nvPr/>
          </p:nvSpPr>
          <p:spPr bwMode="auto">
            <a:xfrm>
              <a:off x="208745" y="3888481"/>
              <a:ext cx="2621373"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35845"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5846" name="Group 12"/>
          <p:cNvGrpSpPr>
            <a:grpSpLocks/>
          </p:cNvGrpSpPr>
          <p:nvPr/>
        </p:nvGrpSpPr>
        <p:grpSpPr bwMode="auto">
          <a:xfrm>
            <a:off x="5359400" y="1217613"/>
            <a:ext cx="3313113" cy="4706937"/>
            <a:chOff x="0" y="0"/>
            <a:chExt cx="3311875" cy="4707286"/>
          </a:xfrm>
        </p:grpSpPr>
        <p:pic>
          <p:nvPicPr>
            <p:cNvPr id="3586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 y="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 y="94618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1892360"/>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48888"/>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277" y="363682"/>
              <a:ext cx="697471" cy="137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083" y="2204112"/>
              <a:ext cx="675857"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0" name="TextBox 13"/>
            <p:cNvSpPr txBox="1">
              <a:spLocks noChangeArrowheads="1"/>
            </p:cNvSpPr>
            <p:nvPr/>
          </p:nvSpPr>
          <p:spPr bwMode="auto">
            <a:xfrm>
              <a:off x="934267" y="209670"/>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0.82×0.16</a:t>
              </a:r>
            </a:p>
          </p:txBody>
        </p:sp>
        <p:sp>
          <p:nvSpPr>
            <p:cNvPr id="35871" name="TextBox 15"/>
            <p:cNvSpPr txBox="1">
              <a:spLocks noChangeArrowheads="1"/>
            </p:cNvSpPr>
            <p:nvPr/>
          </p:nvSpPr>
          <p:spPr bwMode="auto">
            <a:xfrm>
              <a:off x="934267" y="114768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0.01×0.30</a:t>
              </a:r>
            </a:p>
          </p:txBody>
        </p:sp>
        <p:sp>
          <p:nvSpPr>
            <p:cNvPr id="35872" name="TextBox 16"/>
            <p:cNvSpPr txBox="1">
              <a:spLocks noChangeArrowheads="1"/>
            </p:cNvSpPr>
            <p:nvPr/>
          </p:nvSpPr>
          <p:spPr bwMode="auto">
            <a:xfrm>
              <a:off x="934267" y="2180274"/>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0.65×0.45</a:t>
              </a:r>
            </a:p>
          </p:txBody>
        </p:sp>
        <p:sp>
          <p:nvSpPr>
            <p:cNvPr id="35873" name="TextBox 17"/>
            <p:cNvSpPr txBox="1">
              <a:spLocks noChangeArrowheads="1"/>
            </p:cNvSpPr>
            <p:nvPr/>
          </p:nvSpPr>
          <p:spPr bwMode="auto">
            <a:xfrm>
              <a:off x="934267" y="299623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0.08×0.37</a:t>
              </a:r>
            </a:p>
          </p:txBody>
        </p:sp>
        <p:sp>
          <p:nvSpPr>
            <p:cNvPr id="35874" name="TextBox 18"/>
            <p:cNvSpPr txBox="1">
              <a:spLocks noChangeArrowheads="1"/>
            </p:cNvSpPr>
            <p:nvPr/>
          </p:nvSpPr>
          <p:spPr bwMode="auto">
            <a:xfrm>
              <a:off x="2599966" y="687133"/>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sp>
          <p:nvSpPr>
            <p:cNvPr id="35875" name="TextBox 19"/>
            <p:cNvSpPr txBox="1">
              <a:spLocks noChangeArrowheads="1"/>
            </p:cNvSpPr>
            <p:nvPr/>
          </p:nvSpPr>
          <p:spPr bwMode="auto">
            <a:xfrm>
              <a:off x="2582748" y="2612449"/>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+0.27</a:t>
              </a:r>
            </a:p>
          </p:txBody>
        </p:sp>
        <p:sp>
          <p:nvSpPr>
            <p:cNvPr id="35876" name="TextBox 26"/>
            <p:cNvSpPr txBox="1">
              <a:spLocks noChangeArrowheads="1"/>
            </p:cNvSpPr>
            <p:nvPr/>
          </p:nvSpPr>
          <p:spPr bwMode="auto">
            <a:xfrm>
              <a:off x="134660" y="4245613"/>
              <a:ext cx="2904754"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grpSp>
      <p:grpSp>
        <p:nvGrpSpPr>
          <p:cNvPr id="35847" name="Group 28"/>
          <p:cNvGrpSpPr>
            <a:grpSpLocks/>
          </p:cNvGrpSpPr>
          <p:nvPr/>
        </p:nvGrpSpPr>
        <p:grpSpPr bwMode="auto">
          <a:xfrm>
            <a:off x="8788400" y="1725613"/>
            <a:ext cx="3332163" cy="4198937"/>
            <a:chOff x="0" y="0"/>
            <a:chExt cx="3333017" cy="4198017"/>
          </a:xfrm>
        </p:grpSpPr>
        <p:grpSp>
          <p:nvGrpSpPr>
            <p:cNvPr id="35857" name="Group 29"/>
            <p:cNvGrpSpPr>
              <a:grpSpLocks/>
            </p:cNvGrpSpPr>
            <p:nvPr/>
          </p:nvGrpSpPr>
          <p:grpSpPr bwMode="auto">
            <a:xfrm>
              <a:off x="0" y="0"/>
              <a:ext cx="3305948" cy="1051562"/>
              <a:chOff x="0" y="0"/>
              <a:chExt cx="3324949" cy="1051562"/>
            </a:xfrm>
          </p:grpSpPr>
          <p:pic>
            <p:nvPicPr>
              <p:cNvPr id="35862"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3"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35858" name="TextBox 27"/>
            <p:cNvSpPr txBox="1">
              <a:spLocks noChangeArrowheads="1"/>
            </p:cNvSpPr>
            <p:nvPr/>
          </p:nvSpPr>
          <p:spPr bwMode="auto">
            <a:xfrm>
              <a:off x="694444" y="3736471"/>
              <a:ext cx="21953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nvGrpSpPr>
            <p:cNvPr id="35859" name="Group 33"/>
            <p:cNvGrpSpPr>
              <a:grpSpLocks/>
            </p:cNvGrpSpPr>
            <p:nvPr/>
          </p:nvGrpSpPr>
          <p:grpSpPr bwMode="auto">
            <a:xfrm>
              <a:off x="8068" y="1671132"/>
              <a:ext cx="3324949" cy="1056439"/>
              <a:chOff x="0" y="0"/>
              <a:chExt cx="3324949" cy="1056439"/>
            </a:xfrm>
          </p:grpSpPr>
          <p:pic>
            <p:nvPicPr>
              <p:cNvPr id="35860"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87" y="0"/>
                <a:ext cx="1410617" cy="10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TextBox 34"/>
              <p:cNvSpPr txBox="1">
                <a:spLocks noChangeArrowheads="1"/>
              </p:cNvSpPr>
              <p:nvPr/>
            </p:nvSpPr>
            <p:spPr bwMode="auto">
              <a:xfrm>
                <a:off x="0" y="174273"/>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)=0.59</a:t>
                </a:r>
              </a:p>
            </p:txBody>
          </p:sp>
        </p:grpSp>
      </p:grpSp>
      <p:cxnSp>
        <p:nvCxnSpPr>
          <p:cNvPr id="35848" name="Straight Connector 30"/>
          <p:cNvCxnSpPr>
            <a:cxnSpLocks noChangeShapeType="1"/>
          </p:cNvCxnSpPr>
          <p:nvPr/>
        </p:nvCxnSpPr>
        <p:spPr bwMode="auto">
          <a:xfrm>
            <a:off x="8805863"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5849"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5850" name="Rectangle 37"/>
          <p:cNvSpPr>
            <a:spLocks noChangeArrowheads="1"/>
          </p:cNvSpPr>
          <p:nvPr/>
        </p:nvSpPr>
        <p:spPr bwMode="auto">
          <a:xfrm>
            <a:off x="6670675" y="19034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35851" name="Rectangle 38"/>
          <p:cNvSpPr>
            <a:spLocks noChangeArrowheads="1"/>
          </p:cNvSpPr>
          <p:nvPr/>
        </p:nvSpPr>
        <p:spPr bwMode="auto">
          <a:xfrm>
            <a:off x="6670675" y="3824288"/>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35852" name="TextBox 1"/>
          <p:cNvSpPr txBox="1">
            <a:spLocks noChangeArrowheads="1"/>
          </p:cNvSpPr>
          <p:nvPr/>
        </p:nvSpPr>
        <p:spPr bwMode="auto">
          <a:xfrm>
            <a:off x="6489700" y="4781550"/>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35853" name="TextBox 40"/>
          <p:cNvSpPr txBox="1">
            <a:spLocks noChangeArrowheads="1"/>
          </p:cNvSpPr>
          <p:nvPr/>
        </p:nvSpPr>
        <p:spPr bwMode="auto">
          <a:xfrm>
            <a:off x="5335588" y="4791075"/>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35854" name="TextBox 41"/>
          <p:cNvSpPr txBox="1">
            <a:spLocks noChangeArrowheads="1"/>
          </p:cNvSpPr>
          <p:nvPr/>
        </p:nvSpPr>
        <p:spPr bwMode="auto">
          <a:xfrm>
            <a:off x="7537450" y="4784725"/>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35855" name="Rectangle 42"/>
          <p:cNvSpPr>
            <a:spLocks noChangeArrowheads="1"/>
          </p:cNvSpPr>
          <p:nvPr/>
        </p:nvSpPr>
        <p:spPr bwMode="auto">
          <a:xfrm>
            <a:off x="6275388" y="49069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35856" name="Rectangle 43"/>
          <p:cNvSpPr>
            <a:spLocks noChangeArrowheads="1"/>
          </p:cNvSpPr>
          <p:nvPr/>
        </p:nvSpPr>
        <p:spPr bwMode="auto">
          <a:xfrm>
            <a:off x="7418388" y="49022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37891" name="Group 3"/>
          <p:cNvGrpSpPr>
            <a:grpSpLocks/>
          </p:cNvGrpSpPr>
          <p:nvPr/>
        </p:nvGrpSpPr>
        <p:grpSpPr bwMode="auto">
          <a:xfrm>
            <a:off x="92075" y="1300163"/>
            <a:ext cx="2116138" cy="4624387"/>
            <a:chOff x="0" y="0"/>
            <a:chExt cx="2115926" cy="4624100"/>
          </a:xfrm>
        </p:grpSpPr>
        <p:pic>
          <p:nvPicPr>
            <p:cNvPr id="379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5" y="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73431"/>
              <a:ext cx="2115926" cy="1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1" name="TextBox 3"/>
            <p:cNvSpPr txBox="1">
              <a:spLocks noChangeArrowheads="1"/>
            </p:cNvSpPr>
            <p:nvPr/>
          </p:nvSpPr>
          <p:spPr bwMode="auto">
            <a:xfrm>
              <a:off x="41849" y="4162485"/>
              <a:ext cx="1816342"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37892" name="Group 7"/>
          <p:cNvGrpSpPr>
            <a:grpSpLocks/>
          </p:cNvGrpSpPr>
          <p:nvPr/>
        </p:nvGrpSpPr>
        <p:grpSpPr bwMode="auto">
          <a:xfrm>
            <a:off x="2259013" y="1574800"/>
            <a:ext cx="3038475" cy="4349750"/>
            <a:chOff x="0" y="0"/>
            <a:chExt cx="3038862" cy="4350161"/>
          </a:xfrm>
        </p:grpSpPr>
        <p:pic>
          <p:nvPicPr>
            <p:cNvPr id="379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 y="0"/>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6175"/>
              <a:ext cx="3038862" cy="13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28" name="TextBox 7"/>
            <p:cNvSpPr txBox="1">
              <a:spLocks noChangeArrowheads="1"/>
            </p:cNvSpPr>
            <p:nvPr/>
          </p:nvSpPr>
          <p:spPr bwMode="auto">
            <a:xfrm>
              <a:off x="208745" y="3888481"/>
              <a:ext cx="2621373"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37893"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37894" name="Group 12"/>
          <p:cNvGrpSpPr>
            <a:grpSpLocks/>
          </p:cNvGrpSpPr>
          <p:nvPr/>
        </p:nvGrpSpPr>
        <p:grpSpPr bwMode="auto">
          <a:xfrm>
            <a:off x="5359400" y="1217613"/>
            <a:ext cx="3313113" cy="4706937"/>
            <a:chOff x="0" y="0"/>
            <a:chExt cx="3311875" cy="4707286"/>
          </a:xfrm>
        </p:grpSpPr>
        <p:pic>
          <p:nvPicPr>
            <p:cNvPr id="379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 y="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 y="94618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1892360"/>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48888"/>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277" y="363682"/>
              <a:ext cx="697471" cy="137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083" y="2204112"/>
              <a:ext cx="675857"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9" name="TextBox 13"/>
            <p:cNvSpPr txBox="1">
              <a:spLocks noChangeArrowheads="1"/>
            </p:cNvSpPr>
            <p:nvPr/>
          </p:nvSpPr>
          <p:spPr bwMode="auto">
            <a:xfrm>
              <a:off x="934267" y="209670"/>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0.82×0.16</a:t>
              </a:r>
            </a:p>
          </p:txBody>
        </p:sp>
        <p:sp>
          <p:nvSpPr>
            <p:cNvPr id="37920" name="TextBox 15"/>
            <p:cNvSpPr txBox="1">
              <a:spLocks noChangeArrowheads="1"/>
            </p:cNvSpPr>
            <p:nvPr/>
          </p:nvSpPr>
          <p:spPr bwMode="auto">
            <a:xfrm>
              <a:off x="934267" y="114768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0.01×0.30</a:t>
              </a:r>
            </a:p>
          </p:txBody>
        </p:sp>
        <p:sp>
          <p:nvSpPr>
            <p:cNvPr id="37921" name="TextBox 16"/>
            <p:cNvSpPr txBox="1">
              <a:spLocks noChangeArrowheads="1"/>
            </p:cNvSpPr>
            <p:nvPr/>
          </p:nvSpPr>
          <p:spPr bwMode="auto">
            <a:xfrm>
              <a:off x="934267" y="2180274"/>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0.65×0.45</a:t>
              </a:r>
            </a:p>
          </p:txBody>
        </p:sp>
        <p:sp>
          <p:nvSpPr>
            <p:cNvPr id="37922" name="TextBox 17"/>
            <p:cNvSpPr txBox="1">
              <a:spLocks noChangeArrowheads="1"/>
            </p:cNvSpPr>
            <p:nvPr/>
          </p:nvSpPr>
          <p:spPr bwMode="auto">
            <a:xfrm>
              <a:off x="934267" y="299623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0.08×0.37</a:t>
              </a:r>
            </a:p>
          </p:txBody>
        </p:sp>
        <p:sp>
          <p:nvSpPr>
            <p:cNvPr id="37923" name="TextBox 18"/>
            <p:cNvSpPr txBox="1">
              <a:spLocks noChangeArrowheads="1"/>
            </p:cNvSpPr>
            <p:nvPr/>
          </p:nvSpPr>
          <p:spPr bwMode="auto">
            <a:xfrm>
              <a:off x="2599966" y="687133"/>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sp>
          <p:nvSpPr>
            <p:cNvPr id="37924" name="TextBox 19"/>
            <p:cNvSpPr txBox="1">
              <a:spLocks noChangeArrowheads="1"/>
            </p:cNvSpPr>
            <p:nvPr/>
          </p:nvSpPr>
          <p:spPr bwMode="auto">
            <a:xfrm>
              <a:off x="2582748" y="2612449"/>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+0.27</a:t>
              </a:r>
            </a:p>
          </p:txBody>
        </p:sp>
        <p:sp>
          <p:nvSpPr>
            <p:cNvPr id="37925" name="TextBox 26"/>
            <p:cNvSpPr txBox="1">
              <a:spLocks noChangeArrowheads="1"/>
            </p:cNvSpPr>
            <p:nvPr/>
          </p:nvSpPr>
          <p:spPr bwMode="auto">
            <a:xfrm>
              <a:off x="134660" y="4245613"/>
              <a:ext cx="2904754"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grpSp>
      <p:grpSp>
        <p:nvGrpSpPr>
          <p:cNvPr id="37895" name="Group 28"/>
          <p:cNvGrpSpPr>
            <a:grpSpLocks/>
          </p:cNvGrpSpPr>
          <p:nvPr/>
        </p:nvGrpSpPr>
        <p:grpSpPr bwMode="auto">
          <a:xfrm>
            <a:off x="8788400" y="1725613"/>
            <a:ext cx="3332163" cy="4198937"/>
            <a:chOff x="0" y="0"/>
            <a:chExt cx="3333017" cy="4198017"/>
          </a:xfrm>
        </p:grpSpPr>
        <p:grpSp>
          <p:nvGrpSpPr>
            <p:cNvPr id="37906" name="Group 29"/>
            <p:cNvGrpSpPr>
              <a:grpSpLocks/>
            </p:cNvGrpSpPr>
            <p:nvPr/>
          </p:nvGrpSpPr>
          <p:grpSpPr bwMode="auto">
            <a:xfrm>
              <a:off x="0" y="0"/>
              <a:ext cx="3305948" cy="1051562"/>
              <a:chOff x="0" y="0"/>
              <a:chExt cx="3324949" cy="1051562"/>
            </a:xfrm>
          </p:grpSpPr>
          <p:pic>
            <p:nvPicPr>
              <p:cNvPr id="37911"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37907" name="TextBox 27"/>
            <p:cNvSpPr txBox="1">
              <a:spLocks noChangeArrowheads="1"/>
            </p:cNvSpPr>
            <p:nvPr/>
          </p:nvSpPr>
          <p:spPr bwMode="auto">
            <a:xfrm>
              <a:off x="694444" y="3736471"/>
              <a:ext cx="21953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nvGrpSpPr>
            <p:cNvPr id="37908" name="Group 33"/>
            <p:cNvGrpSpPr>
              <a:grpSpLocks/>
            </p:cNvGrpSpPr>
            <p:nvPr/>
          </p:nvGrpSpPr>
          <p:grpSpPr bwMode="auto">
            <a:xfrm>
              <a:off x="8068" y="1671132"/>
              <a:ext cx="3324949" cy="1056439"/>
              <a:chOff x="0" y="0"/>
              <a:chExt cx="3324949" cy="1056439"/>
            </a:xfrm>
          </p:grpSpPr>
          <p:pic>
            <p:nvPicPr>
              <p:cNvPr id="37909"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87" y="0"/>
                <a:ext cx="1410617" cy="10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0" name="TextBox 34"/>
              <p:cNvSpPr txBox="1">
                <a:spLocks noChangeArrowheads="1"/>
              </p:cNvSpPr>
              <p:nvPr/>
            </p:nvSpPr>
            <p:spPr bwMode="auto">
              <a:xfrm>
                <a:off x="0" y="174273"/>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)=0.59</a:t>
                </a:r>
              </a:p>
            </p:txBody>
          </p:sp>
        </p:grpSp>
      </p:grpSp>
      <p:cxnSp>
        <p:nvCxnSpPr>
          <p:cNvPr id="37896" name="Straight Connector 30"/>
          <p:cNvCxnSpPr>
            <a:cxnSpLocks noChangeShapeType="1"/>
          </p:cNvCxnSpPr>
          <p:nvPr/>
        </p:nvCxnSpPr>
        <p:spPr bwMode="auto">
          <a:xfrm>
            <a:off x="8805863"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7897"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7898" name="Rectangle 37"/>
          <p:cNvSpPr>
            <a:spLocks noChangeArrowheads="1"/>
          </p:cNvSpPr>
          <p:nvPr/>
        </p:nvSpPr>
        <p:spPr bwMode="auto">
          <a:xfrm>
            <a:off x="6670675" y="19034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37899" name="Rectangle 38"/>
          <p:cNvSpPr>
            <a:spLocks noChangeArrowheads="1"/>
          </p:cNvSpPr>
          <p:nvPr/>
        </p:nvSpPr>
        <p:spPr bwMode="auto">
          <a:xfrm>
            <a:off x="6670675" y="3824288"/>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37900" name="Rounded Rectangle 21"/>
          <p:cNvSpPr>
            <a:spLocks noChangeArrowheads="1"/>
          </p:cNvSpPr>
          <p:nvPr/>
        </p:nvSpPr>
        <p:spPr bwMode="auto">
          <a:xfrm>
            <a:off x="2339975" y="1106488"/>
            <a:ext cx="2851150" cy="48180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37901" name="TextBox 1"/>
          <p:cNvSpPr txBox="1">
            <a:spLocks noChangeArrowheads="1"/>
          </p:cNvSpPr>
          <p:nvPr/>
        </p:nvSpPr>
        <p:spPr bwMode="auto">
          <a:xfrm>
            <a:off x="6489700" y="4781550"/>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37902" name="TextBox 41"/>
          <p:cNvSpPr txBox="1">
            <a:spLocks noChangeArrowheads="1"/>
          </p:cNvSpPr>
          <p:nvPr/>
        </p:nvSpPr>
        <p:spPr bwMode="auto">
          <a:xfrm>
            <a:off x="5335588" y="4791075"/>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37903" name="TextBox 42"/>
          <p:cNvSpPr txBox="1">
            <a:spLocks noChangeArrowheads="1"/>
          </p:cNvSpPr>
          <p:nvPr/>
        </p:nvSpPr>
        <p:spPr bwMode="auto">
          <a:xfrm>
            <a:off x="7537450" y="4784725"/>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37904" name="Rectangle 43"/>
          <p:cNvSpPr>
            <a:spLocks noChangeArrowheads="1"/>
          </p:cNvSpPr>
          <p:nvPr/>
        </p:nvSpPr>
        <p:spPr bwMode="auto">
          <a:xfrm>
            <a:off x="6275388" y="49069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37905" name="Rectangle 44"/>
          <p:cNvSpPr>
            <a:spLocks noChangeArrowheads="1"/>
          </p:cNvSpPr>
          <p:nvPr/>
        </p:nvSpPr>
        <p:spPr bwMode="auto">
          <a:xfrm>
            <a:off x="7418388" y="49022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Extraction of matching elements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163" y="1143000"/>
            <a:ext cx="48990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188" y="1143000"/>
            <a:ext cx="39560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554163" y="3178175"/>
            <a:ext cx="680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b="1"/>
              <a:t> </a:t>
            </a:r>
            <a:r>
              <a:rPr lang="en-US" altLang="en-US" b="1">
                <a:solidFill>
                  <a:srgbClr val="00B050"/>
                </a:solidFill>
              </a:rPr>
              <a:t>Multi-scale</a:t>
            </a:r>
            <a:r>
              <a:rPr lang="en-US" altLang="en-US"/>
              <a:t> segmentation</a:t>
            </a:r>
          </a:p>
          <a:p>
            <a:pPr>
              <a:lnSpc>
                <a:spcPct val="100000"/>
              </a:lnSpc>
              <a:spcBef>
                <a:spcPct val="0"/>
              </a:spcBef>
            </a:pPr>
            <a:r>
              <a:rPr lang="en-US" altLang="en-US"/>
              <a:t> Patches as </a:t>
            </a:r>
            <a:r>
              <a:rPr lang="en-US" altLang="en-US" b="1">
                <a:solidFill>
                  <a:srgbClr val="00B050"/>
                </a:solidFill>
              </a:rPr>
              <a:t>initial seeds </a:t>
            </a:r>
            <a:r>
              <a:rPr lang="en-US" altLang="en-US"/>
              <a:t>to detect elements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smtClean="0">
                <a:latin typeface="+mn-lt"/>
              </a:rPr>
              <a:t>Goal: learn style similarity measure for shapes</a:t>
            </a:r>
          </a:p>
        </p:txBody>
      </p:sp>
      <p:grpSp>
        <p:nvGrpSpPr>
          <p:cNvPr id="5123" name="Group 3"/>
          <p:cNvGrpSpPr>
            <a:grpSpLocks/>
          </p:cNvGrpSpPr>
          <p:nvPr/>
        </p:nvGrpSpPr>
        <p:grpSpPr bwMode="auto">
          <a:xfrm>
            <a:off x="4643438" y="2565400"/>
            <a:ext cx="2905125" cy="3357563"/>
            <a:chOff x="0" y="0"/>
            <a:chExt cx="2903882" cy="3358680"/>
          </a:xfrm>
        </p:grpSpPr>
        <p:pic>
          <p:nvPicPr>
            <p:cNvPr id="51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882" cy="26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Box 4"/>
            <p:cNvSpPr txBox="1">
              <a:spLocks noChangeArrowheads="1"/>
            </p:cNvSpPr>
            <p:nvPr/>
          </p:nvSpPr>
          <p:spPr bwMode="auto">
            <a:xfrm>
              <a:off x="1219345" y="2712349"/>
              <a:ext cx="465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3600" b="1"/>
                <a:t>A</a:t>
              </a:r>
            </a:p>
          </p:txBody>
        </p:sp>
      </p:grpSp>
      <p:grpSp>
        <p:nvGrpSpPr>
          <p:cNvPr id="5124" name="Group 6"/>
          <p:cNvGrpSpPr>
            <a:grpSpLocks/>
          </p:cNvGrpSpPr>
          <p:nvPr/>
        </p:nvGrpSpPr>
        <p:grpSpPr bwMode="auto">
          <a:xfrm>
            <a:off x="460375" y="3941763"/>
            <a:ext cx="4183063" cy="2887662"/>
            <a:chOff x="0" y="0"/>
            <a:chExt cx="4184333" cy="2888620"/>
          </a:xfrm>
        </p:grpSpPr>
        <p:pic>
          <p:nvPicPr>
            <p:cNvPr id="5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84333" cy="22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Box 7"/>
            <p:cNvSpPr txBox="1">
              <a:spLocks noChangeArrowheads="1"/>
            </p:cNvSpPr>
            <p:nvPr/>
          </p:nvSpPr>
          <p:spPr bwMode="auto">
            <a:xfrm>
              <a:off x="1870791" y="2242289"/>
              <a:ext cx="44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3600" b="1"/>
                <a:t>B</a:t>
              </a:r>
            </a:p>
          </p:txBody>
        </p:sp>
      </p:grpSp>
      <p:grpSp>
        <p:nvGrpSpPr>
          <p:cNvPr id="5125" name="Group 9"/>
          <p:cNvGrpSpPr>
            <a:grpSpLocks/>
          </p:cNvGrpSpPr>
          <p:nvPr/>
        </p:nvGrpSpPr>
        <p:grpSpPr bwMode="auto">
          <a:xfrm>
            <a:off x="7548563" y="3841750"/>
            <a:ext cx="4308475" cy="2986088"/>
            <a:chOff x="0" y="0"/>
            <a:chExt cx="4308822" cy="2985589"/>
          </a:xfrm>
        </p:grpSpPr>
        <p:pic>
          <p:nvPicPr>
            <p:cNvPr id="51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08822" cy="23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8"/>
            <p:cNvSpPr txBox="1">
              <a:spLocks noChangeArrowheads="1"/>
            </p:cNvSpPr>
            <p:nvPr/>
          </p:nvSpPr>
          <p:spPr bwMode="auto">
            <a:xfrm>
              <a:off x="1940249" y="2339258"/>
              <a:ext cx="4283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3600" b="1"/>
                <a:t>C</a:t>
              </a:r>
            </a:p>
          </p:txBody>
        </p:sp>
      </p:grpSp>
      <p:sp>
        <p:nvSpPr>
          <p:cNvPr id="5126" name="TextBox 5"/>
          <p:cNvSpPr txBox="1">
            <a:spLocks noChangeArrowheads="1"/>
          </p:cNvSpPr>
          <p:nvPr/>
        </p:nvSpPr>
        <p:spPr bwMode="auto">
          <a:xfrm>
            <a:off x="3271838" y="1230313"/>
            <a:ext cx="56483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a:t>Which of the two shapes (</a:t>
            </a:r>
            <a:r>
              <a:rPr lang="en-US" altLang="en-US" b="1"/>
              <a:t>B</a:t>
            </a:r>
            <a:r>
              <a:rPr lang="en-US" altLang="en-US"/>
              <a:t> or </a:t>
            </a:r>
            <a:r>
              <a:rPr lang="en-US" altLang="en-US" b="1"/>
              <a:t>C</a:t>
            </a:r>
            <a:r>
              <a:rPr lang="en-US" altLang="en-US"/>
              <a:t>)</a:t>
            </a:r>
          </a:p>
          <a:p>
            <a:pPr algn="ctr">
              <a:lnSpc>
                <a:spcPct val="100000"/>
              </a:lnSpc>
              <a:spcBef>
                <a:spcPct val="0"/>
              </a:spcBef>
              <a:buFont typeface="Arial" panose="020B0604020202020204" pitchFamily="34" charset="0"/>
              <a:buNone/>
            </a:pPr>
            <a:r>
              <a:rPr lang="en-US" altLang="en-US"/>
              <a:t>is more similar </a:t>
            </a:r>
            <a:r>
              <a:rPr lang="en-US" altLang="en-US" b="1">
                <a:solidFill>
                  <a:srgbClr val="0070C0"/>
                </a:solidFill>
              </a:rPr>
              <a:t>style-wise</a:t>
            </a:r>
            <a:r>
              <a:rPr lang="en-US" altLang="en-US"/>
              <a:t> to shape </a:t>
            </a:r>
            <a:r>
              <a:rPr lang="en-US" altLang="en-US" b="1"/>
              <a:t>A</a:t>
            </a:r>
            <a:r>
              <a:rPr lang="en-US" altLang="en-US"/>
              <a:t>?</a:t>
            </a:r>
          </a:p>
        </p:txBody>
      </p:sp>
      <p:sp>
        <p:nvSpPr>
          <p:cNvPr id="13" name="Left-Right Arrow 12"/>
          <p:cNvSpPr>
            <a:spLocks noChangeArrowheads="1"/>
          </p:cNvSpPr>
          <p:nvPr/>
        </p:nvSpPr>
        <p:spPr bwMode="auto">
          <a:xfrm rot="-1517339">
            <a:off x="3675063" y="3668713"/>
            <a:ext cx="1158875" cy="346075"/>
          </a:xfrm>
          <a:prstGeom prst="leftRightArrow">
            <a:avLst>
              <a:gd name="adj1" fmla="val 50000"/>
              <a:gd name="adj2" fmla="val 50214"/>
            </a:avLst>
          </a:prstGeom>
          <a:solidFill>
            <a:srgbClr val="00B05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14" name="Left-Right Arrow 13"/>
          <p:cNvSpPr>
            <a:spLocks noChangeArrowheads="1"/>
          </p:cNvSpPr>
          <p:nvPr/>
        </p:nvSpPr>
        <p:spPr bwMode="auto">
          <a:xfrm rot="1576048">
            <a:off x="7259638" y="3436938"/>
            <a:ext cx="1158875" cy="347662"/>
          </a:xfrm>
          <a:prstGeom prst="leftRightArrow">
            <a:avLst>
              <a:gd name="adj1" fmla="val 50000"/>
              <a:gd name="adj2" fmla="val 49985"/>
            </a:avLst>
          </a:prstGeom>
          <a:solidFill>
            <a:srgbClr val="FF00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3" cstate="print">
            <a:extLst>
              <a:ext uri="{28A0092B-C50C-407E-A947-70E740481C1C}">
                <a14:useLocalDpi xmlns:a14="http://schemas.microsoft.com/office/drawing/2010/main" val="0"/>
              </a:ext>
            </a:extLst>
          </a:blip>
          <a:srcRect t="10587"/>
          <a:stretch>
            <a:fillRect/>
          </a:stretch>
        </p:blipFill>
        <p:spPr bwMode="auto">
          <a:xfrm>
            <a:off x="1543050" y="2540000"/>
            <a:ext cx="88519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Extraction of matching elements</a:t>
            </a:r>
          </a:p>
        </p:txBody>
      </p:sp>
      <p:pic>
        <p:nvPicPr>
          <p:cNvPr id="41988" name="Picture 1"/>
          <p:cNvPicPr>
            <a:picLocks noChangeAspect="1"/>
          </p:cNvPicPr>
          <p:nvPr/>
        </p:nvPicPr>
        <p:blipFill>
          <a:blip r:embed="rId4" cstate="print">
            <a:extLst>
              <a:ext uri="{28A0092B-C50C-407E-A947-70E740481C1C}">
                <a14:useLocalDpi xmlns:a14="http://schemas.microsoft.com/office/drawing/2010/main" val="0"/>
              </a:ext>
            </a:extLst>
          </a:blip>
          <a:srcRect b="21486"/>
          <a:stretch>
            <a:fillRect/>
          </a:stretch>
        </p:blipFill>
        <p:spPr bwMode="auto">
          <a:xfrm>
            <a:off x="1554163" y="1143000"/>
            <a:ext cx="88519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a:grpSpLocks/>
          </p:cNvGrpSpPr>
          <p:nvPr/>
        </p:nvGrpSpPr>
        <p:grpSpPr bwMode="auto">
          <a:xfrm>
            <a:off x="200025" y="5173663"/>
            <a:ext cx="11798300" cy="1233487"/>
            <a:chOff x="177114" y="5173539"/>
            <a:chExt cx="11799256" cy="1234269"/>
          </a:xfrm>
        </p:grpSpPr>
        <p:grpSp>
          <p:nvGrpSpPr>
            <p:cNvPr id="41991" name="Group 21"/>
            <p:cNvGrpSpPr>
              <a:grpSpLocks/>
            </p:cNvGrpSpPr>
            <p:nvPr/>
          </p:nvGrpSpPr>
          <p:grpSpPr bwMode="auto">
            <a:xfrm>
              <a:off x="1487105" y="5173539"/>
              <a:ext cx="2382603" cy="1104287"/>
              <a:chOff x="1487105" y="5173539"/>
              <a:chExt cx="2382603" cy="1104287"/>
            </a:xfrm>
          </p:grpSpPr>
          <p:pic>
            <p:nvPicPr>
              <p:cNvPr id="4200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7105" y="5173539"/>
                <a:ext cx="1463043" cy="109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06665" y="5180544"/>
                <a:ext cx="1463043" cy="109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2" name="TextBox 9"/>
            <p:cNvSpPr txBox="1">
              <a:spLocks noChangeArrowheads="1"/>
            </p:cNvSpPr>
            <p:nvPr/>
          </p:nvSpPr>
          <p:spPr bwMode="auto">
            <a:xfrm>
              <a:off x="177114" y="5491481"/>
              <a:ext cx="117992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3000" i="1"/>
                <a:t>distance(          ,          ) = w</a:t>
              </a:r>
              <a:r>
                <a:rPr lang="en-US" altLang="en-US" sz="3000" i="1" baseline="-25000"/>
                <a:t>1</a:t>
              </a:r>
              <a:r>
                <a:rPr lang="en-US" altLang="en-US" sz="3000" i="1"/>
                <a:t>×d</a:t>
              </a:r>
              <a:r>
                <a:rPr lang="en-US" altLang="en-US" sz="3000" i="1" baseline="-25000"/>
                <a:t>1 </a:t>
              </a:r>
              <a:r>
                <a:rPr lang="en-US" altLang="en-US" sz="3000" i="1"/>
                <a:t>(     ,     ) + w</a:t>
              </a:r>
              <a:r>
                <a:rPr lang="en-US" altLang="en-US" sz="3000" i="1" baseline="-25000"/>
                <a:t>2</a:t>
              </a:r>
              <a:r>
                <a:rPr lang="en-US" altLang="en-US" sz="3000" i="1"/>
                <a:t>×d</a:t>
              </a:r>
              <a:r>
                <a:rPr lang="en-US" altLang="en-US" sz="3000" i="1" baseline="-25000"/>
                <a:t>2 </a:t>
              </a:r>
              <a:r>
                <a:rPr lang="en-US" altLang="en-US" sz="3000" i="1"/>
                <a:t>(     ,     ) + w</a:t>
              </a:r>
              <a:r>
                <a:rPr lang="en-US" altLang="en-US" sz="3000" i="1" baseline="-25000"/>
                <a:t>3</a:t>
              </a:r>
              <a:r>
                <a:rPr lang="en-US" altLang="en-US" sz="3000" i="1"/>
                <a:t>×d</a:t>
              </a:r>
              <a:r>
                <a:rPr lang="en-US" altLang="en-US" sz="3000" i="1" baseline="-25000"/>
                <a:t>3 </a:t>
              </a:r>
              <a:r>
                <a:rPr lang="en-US" altLang="en-US" sz="3000" i="1"/>
                <a:t>(     ,     ) + …</a:t>
              </a:r>
            </a:p>
          </p:txBody>
        </p:sp>
        <p:pic>
          <p:nvPicPr>
            <p:cNvPr id="41993"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1509" y="5417511"/>
              <a:ext cx="1110998" cy="9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4" name="Group 19"/>
            <p:cNvGrpSpPr>
              <a:grpSpLocks/>
            </p:cNvGrpSpPr>
            <p:nvPr/>
          </p:nvGrpSpPr>
          <p:grpSpPr bwMode="auto">
            <a:xfrm>
              <a:off x="4955712" y="5368554"/>
              <a:ext cx="1335059" cy="1039254"/>
              <a:chOff x="4955712" y="5368554"/>
              <a:chExt cx="1335059" cy="1039254"/>
            </a:xfrm>
          </p:grpSpPr>
          <p:sp>
            <p:nvSpPr>
              <p:cNvPr id="14" name="Arc 13"/>
              <p:cNvSpPr/>
              <p:nvPr/>
            </p:nvSpPr>
            <p:spPr bwMode="auto">
              <a:xfrm rot="20682292">
                <a:off x="4955876" y="5368925"/>
                <a:ext cx="908123" cy="400303"/>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pic>
            <p:nvPicPr>
              <p:cNvPr id="42000" name="Picture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8848" y="5417511"/>
                <a:ext cx="1110998" cy="9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rc 22"/>
              <p:cNvSpPr/>
              <p:nvPr/>
            </p:nvSpPr>
            <p:spPr bwMode="auto">
              <a:xfrm rot="8883034">
                <a:off x="5382949" y="5953495"/>
                <a:ext cx="908123" cy="400303"/>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grpSp>
        <p:grpSp>
          <p:nvGrpSpPr>
            <p:cNvPr id="41995" name="Group 20"/>
            <p:cNvGrpSpPr>
              <a:grpSpLocks/>
            </p:cNvGrpSpPr>
            <p:nvPr/>
          </p:nvGrpSpPr>
          <p:grpSpPr bwMode="auto">
            <a:xfrm>
              <a:off x="7469346" y="5368554"/>
              <a:ext cx="1335059" cy="1039254"/>
              <a:chOff x="7469346" y="5368554"/>
              <a:chExt cx="1335059" cy="1039254"/>
            </a:xfrm>
          </p:grpSpPr>
          <p:pic>
            <p:nvPicPr>
              <p:cNvPr id="4199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30278" y="5409281"/>
                <a:ext cx="1119228" cy="99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rc 23"/>
              <p:cNvSpPr/>
              <p:nvPr/>
            </p:nvSpPr>
            <p:spPr bwMode="auto">
              <a:xfrm rot="20682292">
                <a:off x="7469093" y="5368925"/>
                <a:ext cx="908123" cy="400303"/>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sp>
            <p:nvSpPr>
              <p:cNvPr id="25" name="Arc 24"/>
              <p:cNvSpPr/>
              <p:nvPr/>
            </p:nvSpPr>
            <p:spPr bwMode="auto">
              <a:xfrm rot="8883034">
                <a:off x="7896165" y="5953495"/>
                <a:ext cx="908123" cy="400303"/>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grpSp>
      </p:grpSp>
      <p:sp>
        <p:nvSpPr>
          <p:cNvPr id="41990" name="TextBox 26"/>
          <p:cNvSpPr txBox="1">
            <a:spLocks noChangeArrowheads="1"/>
          </p:cNvSpPr>
          <p:nvPr/>
        </p:nvSpPr>
        <p:spPr bwMode="auto">
          <a:xfrm>
            <a:off x="1365250" y="4738688"/>
            <a:ext cx="9971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a:t>Align with </a:t>
            </a:r>
            <a:r>
              <a:rPr lang="en-US" altLang="en-US" b="1">
                <a:solidFill>
                  <a:srgbClr val="00B050"/>
                </a:solidFill>
              </a:rPr>
              <a:t>affine</a:t>
            </a:r>
            <a:r>
              <a:rPr lang="en-US" altLang="en-US"/>
              <a:t> </a:t>
            </a:r>
            <a:r>
              <a:rPr lang="en-US" altLang="en-US" b="1">
                <a:solidFill>
                  <a:srgbClr val="00B050"/>
                </a:solidFill>
              </a:rPr>
              <a:t>transformation</a:t>
            </a:r>
            <a:r>
              <a:rPr lang="en-US" altLang="en-US"/>
              <a:t>, measure patch</a:t>
            </a:r>
            <a:r>
              <a:rPr lang="en-US" altLang="en-US" b="1">
                <a:solidFill>
                  <a:srgbClr val="00B050"/>
                </a:solidFill>
              </a:rPr>
              <a:t> stylistic similarity</a:t>
            </a:r>
            <a:r>
              <a:rPr lang="en-US" altLang="en-US"/>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875" y="838200"/>
            <a:ext cx="88519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75" y="3089275"/>
            <a:ext cx="39497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Extraction of matching elements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575" y="3089275"/>
            <a:ext cx="208597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5550" y="3089275"/>
            <a:ext cx="22225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76225" y="3209925"/>
            <a:ext cx="30067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00B050"/>
                </a:solidFill>
              </a:rPr>
              <a:t>Group patches </a:t>
            </a:r>
            <a:r>
              <a:rPr lang="en-US" altLang="en-US"/>
              <a:t>into</a:t>
            </a:r>
          </a:p>
          <a:p>
            <a:pPr algn="ctr">
              <a:lnSpc>
                <a:spcPct val="100000"/>
              </a:lnSpc>
              <a:spcBef>
                <a:spcPct val="0"/>
              </a:spcBef>
              <a:buFontTx/>
              <a:buNone/>
            </a:pPr>
            <a:r>
              <a:rPr lang="en-US" altLang="en-US"/>
              <a:t>matching elements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46083" name="Group 3"/>
          <p:cNvGrpSpPr>
            <a:grpSpLocks/>
          </p:cNvGrpSpPr>
          <p:nvPr/>
        </p:nvGrpSpPr>
        <p:grpSpPr bwMode="auto">
          <a:xfrm>
            <a:off x="92075" y="1300163"/>
            <a:ext cx="2116138" cy="4624387"/>
            <a:chOff x="0" y="0"/>
            <a:chExt cx="2115926" cy="4624100"/>
          </a:xfrm>
        </p:grpSpPr>
        <p:pic>
          <p:nvPicPr>
            <p:cNvPr id="46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5" y="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73431"/>
              <a:ext cx="2115926" cy="1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23" name="TextBox 3"/>
            <p:cNvSpPr txBox="1">
              <a:spLocks noChangeArrowheads="1"/>
            </p:cNvSpPr>
            <p:nvPr/>
          </p:nvSpPr>
          <p:spPr bwMode="auto">
            <a:xfrm>
              <a:off x="41849" y="4162485"/>
              <a:ext cx="1816342"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46084" name="Group 7"/>
          <p:cNvGrpSpPr>
            <a:grpSpLocks/>
          </p:cNvGrpSpPr>
          <p:nvPr/>
        </p:nvGrpSpPr>
        <p:grpSpPr bwMode="auto">
          <a:xfrm>
            <a:off x="2259013" y="1574800"/>
            <a:ext cx="3038475" cy="4349750"/>
            <a:chOff x="0" y="0"/>
            <a:chExt cx="3038862" cy="4350161"/>
          </a:xfrm>
        </p:grpSpPr>
        <p:pic>
          <p:nvPicPr>
            <p:cNvPr id="461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 y="0"/>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6175"/>
              <a:ext cx="3038862" cy="13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20" name="TextBox 7"/>
            <p:cNvSpPr txBox="1">
              <a:spLocks noChangeArrowheads="1"/>
            </p:cNvSpPr>
            <p:nvPr/>
          </p:nvSpPr>
          <p:spPr bwMode="auto">
            <a:xfrm>
              <a:off x="208745" y="3888481"/>
              <a:ext cx="2621373"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46085"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46086" name="Group 12"/>
          <p:cNvGrpSpPr>
            <a:grpSpLocks/>
          </p:cNvGrpSpPr>
          <p:nvPr/>
        </p:nvGrpSpPr>
        <p:grpSpPr bwMode="auto">
          <a:xfrm>
            <a:off x="5359400" y="1217613"/>
            <a:ext cx="3313113" cy="4706937"/>
            <a:chOff x="0" y="0"/>
            <a:chExt cx="3311875" cy="4707286"/>
          </a:xfrm>
        </p:grpSpPr>
        <p:pic>
          <p:nvPicPr>
            <p:cNvPr id="4610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 y="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 y="94618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1892360"/>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48888"/>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277" y="363682"/>
              <a:ext cx="697471" cy="137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083" y="2204112"/>
              <a:ext cx="675857"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1" name="TextBox 13"/>
            <p:cNvSpPr txBox="1">
              <a:spLocks noChangeArrowheads="1"/>
            </p:cNvSpPr>
            <p:nvPr/>
          </p:nvSpPr>
          <p:spPr bwMode="auto">
            <a:xfrm>
              <a:off x="934267" y="209670"/>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0.82×0.16</a:t>
              </a:r>
            </a:p>
          </p:txBody>
        </p:sp>
        <p:sp>
          <p:nvSpPr>
            <p:cNvPr id="46112" name="TextBox 15"/>
            <p:cNvSpPr txBox="1">
              <a:spLocks noChangeArrowheads="1"/>
            </p:cNvSpPr>
            <p:nvPr/>
          </p:nvSpPr>
          <p:spPr bwMode="auto">
            <a:xfrm>
              <a:off x="934267" y="114768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0.01×0.30</a:t>
              </a:r>
            </a:p>
          </p:txBody>
        </p:sp>
        <p:sp>
          <p:nvSpPr>
            <p:cNvPr id="46113" name="TextBox 16"/>
            <p:cNvSpPr txBox="1">
              <a:spLocks noChangeArrowheads="1"/>
            </p:cNvSpPr>
            <p:nvPr/>
          </p:nvSpPr>
          <p:spPr bwMode="auto">
            <a:xfrm>
              <a:off x="934267" y="2180274"/>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0.65×0.45</a:t>
              </a:r>
            </a:p>
          </p:txBody>
        </p:sp>
        <p:sp>
          <p:nvSpPr>
            <p:cNvPr id="46114" name="TextBox 17"/>
            <p:cNvSpPr txBox="1">
              <a:spLocks noChangeArrowheads="1"/>
            </p:cNvSpPr>
            <p:nvPr/>
          </p:nvSpPr>
          <p:spPr bwMode="auto">
            <a:xfrm>
              <a:off x="934267" y="299623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0.08×0.37</a:t>
              </a:r>
            </a:p>
          </p:txBody>
        </p:sp>
        <p:sp>
          <p:nvSpPr>
            <p:cNvPr id="46115" name="TextBox 18"/>
            <p:cNvSpPr txBox="1">
              <a:spLocks noChangeArrowheads="1"/>
            </p:cNvSpPr>
            <p:nvPr/>
          </p:nvSpPr>
          <p:spPr bwMode="auto">
            <a:xfrm>
              <a:off x="2599966" y="687133"/>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sp>
          <p:nvSpPr>
            <p:cNvPr id="46116" name="TextBox 19"/>
            <p:cNvSpPr txBox="1">
              <a:spLocks noChangeArrowheads="1"/>
            </p:cNvSpPr>
            <p:nvPr/>
          </p:nvSpPr>
          <p:spPr bwMode="auto">
            <a:xfrm>
              <a:off x="2582748" y="2612449"/>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+0.27</a:t>
              </a:r>
            </a:p>
          </p:txBody>
        </p:sp>
        <p:sp>
          <p:nvSpPr>
            <p:cNvPr id="46117" name="TextBox 26"/>
            <p:cNvSpPr txBox="1">
              <a:spLocks noChangeArrowheads="1"/>
            </p:cNvSpPr>
            <p:nvPr/>
          </p:nvSpPr>
          <p:spPr bwMode="auto">
            <a:xfrm>
              <a:off x="134660" y="4245613"/>
              <a:ext cx="2904754"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grpSp>
      <p:grpSp>
        <p:nvGrpSpPr>
          <p:cNvPr id="46087" name="Group 28"/>
          <p:cNvGrpSpPr>
            <a:grpSpLocks/>
          </p:cNvGrpSpPr>
          <p:nvPr/>
        </p:nvGrpSpPr>
        <p:grpSpPr bwMode="auto">
          <a:xfrm>
            <a:off x="8788400" y="1725613"/>
            <a:ext cx="3332163" cy="4198937"/>
            <a:chOff x="0" y="0"/>
            <a:chExt cx="3333017" cy="4198017"/>
          </a:xfrm>
        </p:grpSpPr>
        <p:grpSp>
          <p:nvGrpSpPr>
            <p:cNvPr id="46098" name="Group 29"/>
            <p:cNvGrpSpPr>
              <a:grpSpLocks/>
            </p:cNvGrpSpPr>
            <p:nvPr/>
          </p:nvGrpSpPr>
          <p:grpSpPr bwMode="auto">
            <a:xfrm>
              <a:off x="0" y="0"/>
              <a:ext cx="3305948" cy="1051562"/>
              <a:chOff x="0" y="0"/>
              <a:chExt cx="3324949" cy="1051562"/>
            </a:xfrm>
          </p:grpSpPr>
          <p:pic>
            <p:nvPicPr>
              <p:cNvPr id="46103"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4"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46099" name="TextBox 27"/>
            <p:cNvSpPr txBox="1">
              <a:spLocks noChangeArrowheads="1"/>
            </p:cNvSpPr>
            <p:nvPr/>
          </p:nvSpPr>
          <p:spPr bwMode="auto">
            <a:xfrm>
              <a:off x="694444" y="3736471"/>
              <a:ext cx="21953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nvGrpSpPr>
            <p:cNvPr id="46100" name="Group 33"/>
            <p:cNvGrpSpPr>
              <a:grpSpLocks/>
            </p:cNvGrpSpPr>
            <p:nvPr/>
          </p:nvGrpSpPr>
          <p:grpSpPr bwMode="auto">
            <a:xfrm>
              <a:off x="8068" y="1671132"/>
              <a:ext cx="3324949" cy="1056439"/>
              <a:chOff x="0" y="0"/>
              <a:chExt cx="3324949" cy="1056439"/>
            </a:xfrm>
          </p:grpSpPr>
          <p:pic>
            <p:nvPicPr>
              <p:cNvPr id="46101"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87" y="0"/>
                <a:ext cx="1410617" cy="10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TextBox 34"/>
              <p:cNvSpPr txBox="1">
                <a:spLocks noChangeArrowheads="1"/>
              </p:cNvSpPr>
              <p:nvPr/>
            </p:nvSpPr>
            <p:spPr bwMode="auto">
              <a:xfrm>
                <a:off x="0" y="174273"/>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)=0.59</a:t>
                </a:r>
              </a:p>
            </p:txBody>
          </p:sp>
        </p:grpSp>
      </p:grpSp>
      <p:cxnSp>
        <p:nvCxnSpPr>
          <p:cNvPr id="46088" name="Straight Connector 30"/>
          <p:cNvCxnSpPr>
            <a:cxnSpLocks noChangeShapeType="1"/>
          </p:cNvCxnSpPr>
          <p:nvPr/>
        </p:nvCxnSpPr>
        <p:spPr bwMode="auto">
          <a:xfrm>
            <a:off x="8885238"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46089"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46090" name="Rectangle 37"/>
          <p:cNvSpPr>
            <a:spLocks noChangeArrowheads="1"/>
          </p:cNvSpPr>
          <p:nvPr/>
        </p:nvSpPr>
        <p:spPr bwMode="auto">
          <a:xfrm>
            <a:off x="6670675" y="19034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46091" name="Rectangle 38"/>
          <p:cNvSpPr>
            <a:spLocks noChangeArrowheads="1"/>
          </p:cNvSpPr>
          <p:nvPr/>
        </p:nvSpPr>
        <p:spPr bwMode="auto">
          <a:xfrm>
            <a:off x="6670675" y="3824288"/>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46092" name="TextBox 1"/>
          <p:cNvSpPr txBox="1">
            <a:spLocks noChangeArrowheads="1"/>
          </p:cNvSpPr>
          <p:nvPr/>
        </p:nvSpPr>
        <p:spPr bwMode="auto">
          <a:xfrm>
            <a:off x="6489700" y="4781550"/>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46093" name="TextBox 41"/>
          <p:cNvSpPr txBox="1">
            <a:spLocks noChangeArrowheads="1"/>
          </p:cNvSpPr>
          <p:nvPr/>
        </p:nvSpPr>
        <p:spPr bwMode="auto">
          <a:xfrm>
            <a:off x="5335588" y="4791075"/>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46094" name="TextBox 42"/>
          <p:cNvSpPr txBox="1">
            <a:spLocks noChangeArrowheads="1"/>
          </p:cNvSpPr>
          <p:nvPr/>
        </p:nvSpPr>
        <p:spPr bwMode="auto">
          <a:xfrm>
            <a:off x="7537450" y="4784725"/>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46095" name="Rectangle 43"/>
          <p:cNvSpPr>
            <a:spLocks noChangeArrowheads="1"/>
          </p:cNvSpPr>
          <p:nvPr/>
        </p:nvSpPr>
        <p:spPr bwMode="auto">
          <a:xfrm>
            <a:off x="6275388" y="49069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46096" name="Rectangle 44"/>
          <p:cNvSpPr>
            <a:spLocks noChangeArrowheads="1"/>
          </p:cNvSpPr>
          <p:nvPr/>
        </p:nvSpPr>
        <p:spPr bwMode="auto">
          <a:xfrm>
            <a:off x="7418388" y="49022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
        <p:nvSpPr>
          <p:cNvPr id="46097" name="Rounded Rectangle 21"/>
          <p:cNvSpPr>
            <a:spLocks noChangeArrowheads="1"/>
          </p:cNvSpPr>
          <p:nvPr/>
        </p:nvSpPr>
        <p:spPr bwMode="auto">
          <a:xfrm>
            <a:off x="5370513" y="1106488"/>
            <a:ext cx="3435350" cy="48180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Element distance</a:t>
            </a:r>
          </a:p>
        </p:txBody>
      </p:sp>
      <p:sp>
        <p:nvSpPr>
          <p:cNvPr id="48131" name="TextBox 1"/>
          <p:cNvSpPr txBox="1">
            <a:spLocks noChangeArrowheads="1"/>
          </p:cNvSpPr>
          <p:nvPr/>
        </p:nvSpPr>
        <p:spPr bwMode="auto">
          <a:xfrm>
            <a:off x="311150" y="1646238"/>
            <a:ext cx="11899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a:t>Weighted combination of distances on </a:t>
            </a:r>
            <a:r>
              <a:rPr lang="en-US" altLang="en-US" b="1">
                <a:solidFill>
                  <a:srgbClr val="00B050"/>
                </a:solidFill>
              </a:rPr>
              <a:t>individual geometric features:</a:t>
            </a:r>
          </a:p>
          <a:p>
            <a:pPr>
              <a:lnSpc>
                <a:spcPct val="100000"/>
              </a:lnSpc>
              <a:spcBef>
                <a:spcPct val="0"/>
              </a:spcBef>
              <a:buFont typeface="Arial" panose="020B0604020202020204" pitchFamily="34" charset="0"/>
              <a:buNone/>
            </a:pPr>
            <a:endParaRPr lang="en-US" altLang="en-US"/>
          </a:p>
        </p:txBody>
      </p:sp>
      <p:grpSp>
        <p:nvGrpSpPr>
          <p:cNvPr id="48132" name="Group 16"/>
          <p:cNvGrpSpPr>
            <a:grpSpLocks/>
          </p:cNvGrpSpPr>
          <p:nvPr/>
        </p:nvGrpSpPr>
        <p:grpSpPr bwMode="auto">
          <a:xfrm>
            <a:off x="292100" y="2833688"/>
            <a:ext cx="11606213" cy="1828800"/>
            <a:chOff x="535548" y="2833839"/>
            <a:chExt cx="11605998" cy="1828804"/>
          </a:xfrm>
        </p:grpSpPr>
        <p:grpSp>
          <p:nvGrpSpPr>
            <p:cNvPr id="48133" name="Group 1"/>
            <p:cNvGrpSpPr>
              <a:grpSpLocks/>
            </p:cNvGrpSpPr>
            <p:nvPr/>
          </p:nvGrpSpPr>
          <p:grpSpPr bwMode="auto">
            <a:xfrm>
              <a:off x="535548" y="3222650"/>
              <a:ext cx="11605998" cy="1051182"/>
              <a:chOff x="4611688" y="2112307"/>
              <a:chExt cx="11605998" cy="1051182"/>
            </a:xfrm>
          </p:grpSpPr>
          <p:pic>
            <p:nvPicPr>
              <p:cNvPr id="481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339" y="2112307"/>
                <a:ext cx="1380660" cy="105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4" name="TextBox 9"/>
              <p:cNvSpPr txBox="1">
                <a:spLocks noChangeArrowheads="1"/>
              </p:cNvSpPr>
              <p:nvPr/>
            </p:nvSpPr>
            <p:spPr bwMode="auto">
              <a:xfrm>
                <a:off x="4611688" y="2345617"/>
                <a:ext cx="116059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3200" i="1"/>
                  <a:t>distance(    ,    )  = w</a:t>
                </a:r>
                <a:r>
                  <a:rPr lang="en-US" altLang="en-US" sz="3200" i="1" baseline="-25000"/>
                  <a:t>1</a:t>
                </a:r>
                <a:r>
                  <a:rPr lang="en-US" altLang="en-US" sz="3200" i="1"/>
                  <a:t>×d</a:t>
                </a:r>
                <a:r>
                  <a:rPr lang="en-US" altLang="en-US" sz="3200" i="1" baseline="-25000"/>
                  <a:t>1 </a:t>
                </a:r>
                <a:r>
                  <a:rPr lang="en-US" altLang="en-US" sz="3200" i="1"/>
                  <a:t>(     ,     ) + w</a:t>
                </a:r>
                <a:r>
                  <a:rPr lang="en-US" altLang="en-US" sz="3200" i="1" baseline="-25000"/>
                  <a:t>2</a:t>
                </a:r>
                <a:r>
                  <a:rPr lang="en-US" altLang="en-US" sz="3200" i="1"/>
                  <a:t>×d</a:t>
                </a:r>
                <a:r>
                  <a:rPr lang="en-US" altLang="en-US" sz="3200" i="1" baseline="-25000"/>
                  <a:t>2 </a:t>
                </a:r>
                <a:r>
                  <a:rPr lang="en-US" altLang="en-US" sz="3200" i="1"/>
                  <a:t>(     ,     ) + w</a:t>
                </a:r>
                <a:r>
                  <a:rPr lang="en-US" altLang="en-US" sz="3200" i="1" baseline="-25000"/>
                  <a:t>3</a:t>
                </a:r>
                <a:r>
                  <a:rPr lang="en-US" altLang="en-US" sz="3200" i="1"/>
                  <a:t>×d</a:t>
                </a:r>
                <a:r>
                  <a:rPr lang="en-US" altLang="en-US" sz="3200" i="1" baseline="-25000"/>
                  <a:t>3 </a:t>
                </a:r>
                <a:r>
                  <a:rPr lang="en-US" altLang="en-US" sz="3200" i="1"/>
                  <a:t>(     ,     ) + …</a:t>
                </a:r>
              </a:p>
            </p:txBody>
          </p:sp>
        </p:grpSp>
        <p:pic>
          <p:nvPicPr>
            <p:cNvPr id="4813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9546" y="2833839"/>
              <a:ext cx="2438405" cy="182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5" name="Group 13"/>
            <p:cNvGrpSpPr>
              <a:grpSpLocks/>
            </p:cNvGrpSpPr>
            <p:nvPr/>
          </p:nvGrpSpPr>
          <p:grpSpPr bwMode="auto">
            <a:xfrm>
              <a:off x="4066569" y="2833839"/>
              <a:ext cx="2438405" cy="1828804"/>
              <a:chOff x="4205466" y="2833839"/>
              <a:chExt cx="2438405" cy="1828804"/>
            </a:xfrm>
          </p:grpSpPr>
          <p:pic>
            <p:nvPicPr>
              <p:cNvPr id="4814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5466" y="2833839"/>
                <a:ext cx="2438405" cy="182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p:nvSpPr>
            <p:spPr bwMode="auto">
              <a:xfrm>
                <a:off x="5051102" y="3130702"/>
                <a:ext cx="909620" cy="400051"/>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sp>
            <p:nvSpPr>
              <p:cNvPr id="47" name="Arc 46"/>
              <p:cNvSpPr/>
              <p:nvPr/>
            </p:nvSpPr>
            <p:spPr bwMode="auto">
              <a:xfrm rot="10800000">
                <a:off x="4878068" y="3972078"/>
                <a:ext cx="908033" cy="400051"/>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grpSp>
        <p:grpSp>
          <p:nvGrpSpPr>
            <p:cNvPr id="48136" name="Group 14"/>
            <p:cNvGrpSpPr>
              <a:grpSpLocks/>
            </p:cNvGrpSpPr>
            <p:nvPr/>
          </p:nvGrpSpPr>
          <p:grpSpPr bwMode="auto">
            <a:xfrm>
              <a:off x="6768072" y="2833839"/>
              <a:ext cx="2438401" cy="1828800"/>
              <a:chOff x="6814373" y="2833839"/>
              <a:chExt cx="2438401" cy="1828800"/>
            </a:xfrm>
          </p:grpSpPr>
          <p:pic>
            <p:nvPicPr>
              <p:cNvPr id="4813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4373" y="2833839"/>
                <a:ext cx="24384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rc 48"/>
              <p:cNvSpPr/>
              <p:nvPr/>
            </p:nvSpPr>
            <p:spPr bwMode="auto">
              <a:xfrm>
                <a:off x="7661968" y="3130702"/>
                <a:ext cx="908033" cy="400051"/>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sp>
            <p:nvSpPr>
              <p:cNvPr id="50" name="Arc 49"/>
              <p:cNvSpPr/>
              <p:nvPr/>
            </p:nvSpPr>
            <p:spPr bwMode="auto">
              <a:xfrm rot="10800000">
                <a:off x="7487347" y="3972078"/>
                <a:ext cx="909621" cy="400051"/>
              </a:xfrm>
              <a:prstGeom prst="arc">
                <a:avLst>
                  <a:gd name="adj1" fmla="val 16200000"/>
                  <a:gd name="adj2" fmla="val 21121196"/>
                </a:avLst>
              </a:prstGeom>
              <a:noFill/>
              <a:ln w="9525" cap="flat" cmpd="sng" algn="ctr">
                <a:solidFill>
                  <a:schemeClr val="tx1"/>
                </a:solidFill>
                <a:prstDash val="solid"/>
                <a:round/>
                <a:headEnd type="arrow" w="med" len="med"/>
                <a:tailEnd type="arrow" w="med" len="med"/>
              </a:ln>
              <a:effectLst/>
              <a:extLst/>
            </p:spPr>
            <p:txBody>
              <a:bodyPr/>
              <a:lstStyle/>
              <a:p>
                <a:pPr>
                  <a:buFont typeface="Arial" panose="020B0604020202020204" pitchFamily="34" charset="0"/>
                  <a:buNone/>
                  <a:defRPr/>
                </a:pPr>
                <a:endParaRPr lang="en-US"/>
              </a:p>
            </p:txBody>
          </p:sp>
        </p:grpSp>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3"/>
          <p:cNvGrpSpPr>
            <a:grpSpLocks/>
          </p:cNvGrpSpPr>
          <p:nvPr/>
        </p:nvGrpSpPr>
        <p:grpSpPr bwMode="auto">
          <a:xfrm>
            <a:off x="673100" y="2735263"/>
            <a:ext cx="10347325" cy="1906587"/>
            <a:chOff x="153587" y="2870877"/>
            <a:chExt cx="10347750" cy="1905676"/>
          </a:xfrm>
        </p:grpSpPr>
        <p:pic>
          <p:nvPicPr>
            <p:cNvPr id="50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220" y="2870877"/>
              <a:ext cx="1638928" cy="183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7673" y="2938605"/>
              <a:ext cx="1298451" cy="183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0019" y="2938605"/>
              <a:ext cx="1298451" cy="183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55078" y="2938605"/>
              <a:ext cx="1298451" cy="183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8" name="TextBox 9"/>
            <p:cNvSpPr txBox="1">
              <a:spLocks noChangeArrowheads="1"/>
            </p:cNvSpPr>
            <p:nvPr/>
          </p:nvSpPr>
          <p:spPr bwMode="auto">
            <a:xfrm>
              <a:off x="153587" y="3270761"/>
              <a:ext cx="10347750" cy="8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3200" i="1"/>
                <a:t>saliency(      )  =</a:t>
              </a:r>
              <a:r>
                <a:rPr lang="en-US" altLang="en-US" sz="4800">
                  <a:latin typeface="Times New Roman" panose="02020603050405020304" pitchFamily="18" charset="0"/>
                  <a:cs typeface="Times New Roman" panose="02020603050405020304" pitchFamily="18" charset="0"/>
                </a:rPr>
                <a:t>∑</a:t>
              </a:r>
              <a:r>
                <a:rPr lang="en-US" altLang="en-US" sz="3200" i="1"/>
                <a:t>       v</a:t>
              </a:r>
              <a:r>
                <a:rPr lang="en-US" altLang="en-US" sz="3200" i="1" baseline="-25000"/>
                <a:t>1</a:t>
              </a:r>
              <a:r>
                <a:rPr lang="en-US" altLang="en-US" sz="3200" i="1"/>
                <a:t>×s</a:t>
              </a:r>
              <a:r>
                <a:rPr lang="en-US" altLang="en-US" sz="3200" i="1" baseline="-25000"/>
                <a:t>1 </a:t>
              </a:r>
              <a:r>
                <a:rPr lang="en-US" altLang="en-US" sz="3200" i="1"/>
                <a:t>(      ) + v</a:t>
              </a:r>
              <a:r>
                <a:rPr lang="en-US" altLang="en-US" sz="3200" i="1" baseline="-25000"/>
                <a:t>2</a:t>
              </a:r>
              <a:r>
                <a:rPr lang="en-US" altLang="en-US" sz="3200" i="1"/>
                <a:t>×s</a:t>
              </a:r>
              <a:r>
                <a:rPr lang="en-US" altLang="en-US" sz="3200" i="1" baseline="-25000"/>
                <a:t>2 </a:t>
              </a:r>
              <a:r>
                <a:rPr lang="en-US" altLang="en-US" sz="3200" i="1"/>
                <a:t>(     ) + v</a:t>
              </a:r>
              <a:r>
                <a:rPr lang="en-US" altLang="en-US" sz="3200" i="1" baseline="-25000"/>
                <a:t>3</a:t>
              </a:r>
              <a:r>
                <a:rPr lang="en-US" altLang="en-US" sz="3200" i="1"/>
                <a:t>×s</a:t>
              </a:r>
              <a:r>
                <a:rPr lang="en-US" altLang="en-US" sz="3200" i="1" baseline="-25000"/>
                <a:t>3 </a:t>
              </a:r>
              <a:r>
                <a:rPr lang="en-US" altLang="en-US" sz="3200" i="1"/>
                <a:t>(     ) +  …</a:t>
              </a:r>
            </a:p>
          </p:txBody>
        </p:sp>
        <p:sp>
          <p:nvSpPr>
            <p:cNvPr id="50199" name="TextBox 22"/>
            <p:cNvSpPr txBox="1">
              <a:spLocks noChangeArrowheads="1"/>
            </p:cNvSpPr>
            <p:nvPr/>
          </p:nvSpPr>
          <p:spPr bwMode="auto">
            <a:xfrm>
              <a:off x="2508831" y="4015825"/>
              <a:ext cx="866267" cy="6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surface</a:t>
              </a:r>
              <a:br>
                <a:rPr lang="en-US" altLang="en-US" sz="1800"/>
              </a:br>
              <a:r>
                <a:rPr lang="en-US" altLang="en-US" sz="1800"/>
                <a:t> points</a:t>
              </a:r>
            </a:p>
          </p:txBody>
        </p:sp>
      </p:grpSp>
      <p:sp>
        <p:nvSpPr>
          <p:cNvPr id="93187"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Element saliency</a:t>
            </a:r>
          </a:p>
        </p:txBody>
      </p:sp>
      <p:grpSp>
        <p:nvGrpSpPr>
          <p:cNvPr id="50180" name="Group 21"/>
          <p:cNvGrpSpPr>
            <a:grpSpLocks/>
          </p:cNvGrpSpPr>
          <p:nvPr/>
        </p:nvGrpSpPr>
        <p:grpSpPr bwMode="auto">
          <a:xfrm>
            <a:off x="3641725" y="2997200"/>
            <a:ext cx="7805738" cy="1016000"/>
            <a:chOff x="3446419" y="3132126"/>
            <a:chExt cx="7994741" cy="1015508"/>
          </a:xfrm>
        </p:grpSpPr>
        <p:sp>
          <p:nvSpPr>
            <p:cNvPr id="50192" name="TextBox 18"/>
            <p:cNvSpPr txBox="1">
              <a:spLocks noChangeArrowheads="1"/>
            </p:cNvSpPr>
            <p:nvPr/>
          </p:nvSpPr>
          <p:spPr bwMode="auto">
            <a:xfrm>
              <a:off x="3446419" y="3332848"/>
              <a:ext cx="501082" cy="7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n-US" sz="4400" b="1" i="1">
                  <a:solidFill>
                    <a:srgbClr val="0070C0"/>
                  </a:solidFill>
                  <a:latin typeface="Times New Roman" panose="02020603050405020304" pitchFamily="18" charset="0"/>
                  <a:cs typeface="Times New Roman" panose="02020603050405020304" pitchFamily="18" charset="0"/>
                </a:rPr>
                <a:t>σ</a:t>
              </a:r>
              <a:endParaRPr lang="en-US" altLang="en-US" sz="4400" b="1" i="1">
                <a:solidFill>
                  <a:srgbClr val="0070C0"/>
                </a:solidFill>
                <a:latin typeface="Times New Roman" panose="02020603050405020304" pitchFamily="18" charset="0"/>
                <a:cs typeface="Times New Roman" panose="02020603050405020304" pitchFamily="18" charset="0"/>
              </a:endParaRPr>
            </a:p>
          </p:txBody>
        </p:sp>
        <p:sp>
          <p:nvSpPr>
            <p:cNvPr id="50193" name="TextBox 19"/>
            <p:cNvSpPr txBox="1">
              <a:spLocks noChangeArrowheads="1"/>
            </p:cNvSpPr>
            <p:nvPr/>
          </p:nvSpPr>
          <p:spPr bwMode="auto">
            <a:xfrm>
              <a:off x="3792467" y="3132126"/>
              <a:ext cx="7648693" cy="101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6000" i="1">
                  <a:latin typeface="Times New Roman" panose="02020603050405020304" pitchFamily="18" charset="0"/>
                  <a:cs typeface="Times New Roman" panose="02020603050405020304" pitchFamily="18" charset="0"/>
                </a:rPr>
                <a:t>(</a:t>
              </a:r>
              <a:r>
                <a:rPr lang="en-US" altLang="en-US" sz="6000" i="1">
                  <a:solidFill>
                    <a:srgbClr val="0070C0"/>
                  </a:solidFill>
                </a:rPr>
                <a:t>                                      </a:t>
              </a:r>
              <a:r>
                <a:rPr lang="en-US" altLang="en-US" sz="6000" i="1">
                  <a:latin typeface="Times New Roman" panose="02020603050405020304" pitchFamily="18" charset="0"/>
                  <a:cs typeface="Times New Roman" panose="02020603050405020304" pitchFamily="18" charset="0"/>
                </a:rPr>
                <a:t>)</a:t>
              </a:r>
            </a:p>
          </p:txBody>
        </p:sp>
      </p:grpSp>
      <p:grpSp>
        <p:nvGrpSpPr>
          <p:cNvPr id="50181" name="Group 27"/>
          <p:cNvGrpSpPr>
            <a:grpSpLocks/>
          </p:cNvGrpSpPr>
          <p:nvPr/>
        </p:nvGrpSpPr>
        <p:grpSpPr bwMode="auto">
          <a:xfrm>
            <a:off x="7038975" y="5067300"/>
            <a:ext cx="2189163" cy="1346200"/>
            <a:chOff x="7143950" y="5613477"/>
            <a:chExt cx="2188586" cy="1345849"/>
          </a:xfrm>
        </p:grpSpPr>
        <p:cxnSp>
          <p:nvCxnSpPr>
            <p:cNvPr id="29" name="Straight Connector 28"/>
            <p:cNvCxnSpPr/>
            <p:nvPr/>
          </p:nvCxnSpPr>
          <p:spPr>
            <a:xfrm>
              <a:off x="7447083" y="5797579"/>
              <a:ext cx="18854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447083" y="6648257"/>
              <a:ext cx="18854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91410" y="5653155"/>
              <a:ext cx="0" cy="113952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0187" name="TextBox 31"/>
            <p:cNvSpPr txBox="1">
              <a:spLocks noChangeArrowheads="1"/>
            </p:cNvSpPr>
            <p:nvPr/>
          </p:nvSpPr>
          <p:spPr bwMode="auto">
            <a:xfrm>
              <a:off x="7145518" y="6439163"/>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0</a:t>
              </a:r>
            </a:p>
          </p:txBody>
        </p:sp>
        <p:sp>
          <p:nvSpPr>
            <p:cNvPr id="50188" name="TextBox 32"/>
            <p:cNvSpPr txBox="1">
              <a:spLocks noChangeArrowheads="1"/>
            </p:cNvSpPr>
            <p:nvPr/>
          </p:nvSpPr>
          <p:spPr bwMode="auto">
            <a:xfrm>
              <a:off x="7143950" y="561347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1</a:t>
              </a:r>
            </a:p>
          </p:txBody>
        </p:sp>
        <p:sp>
          <p:nvSpPr>
            <p:cNvPr id="50189" name="TextBox 33"/>
            <p:cNvSpPr txBox="1">
              <a:spLocks noChangeArrowheads="1"/>
            </p:cNvSpPr>
            <p:nvPr/>
          </p:nvSpPr>
          <p:spPr bwMode="auto">
            <a:xfrm>
              <a:off x="8239814" y="6589994"/>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0</a:t>
              </a:r>
            </a:p>
          </p:txBody>
        </p:sp>
        <p:sp>
          <p:nvSpPr>
            <p:cNvPr id="35" name="Freeform 34"/>
            <p:cNvSpPr/>
            <p:nvPr/>
          </p:nvSpPr>
          <p:spPr>
            <a:xfrm>
              <a:off x="7413754" y="6203873"/>
              <a:ext cx="864960" cy="403120"/>
            </a:xfrm>
            <a:custGeom>
              <a:avLst/>
              <a:gdLst>
                <a:gd name="connsiteX0" fmla="*/ 593124 w 593124"/>
                <a:gd name="connsiteY0" fmla="*/ 0 h 420129"/>
                <a:gd name="connsiteX1" fmla="*/ 0 w 593124"/>
                <a:gd name="connsiteY1" fmla="*/ 420129 h 420129"/>
                <a:gd name="connsiteX0" fmla="*/ 593124 w 593124"/>
                <a:gd name="connsiteY0" fmla="*/ 0 h 420129"/>
                <a:gd name="connsiteX1" fmla="*/ 0 w 593124"/>
                <a:gd name="connsiteY1" fmla="*/ 420129 h 420129"/>
                <a:gd name="connsiteX0" fmla="*/ 864972 w 864972"/>
                <a:gd name="connsiteY0" fmla="*/ 0 h 444842"/>
                <a:gd name="connsiteX1" fmla="*/ 0 w 864972"/>
                <a:gd name="connsiteY1" fmla="*/ 444842 h 444842"/>
                <a:gd name="connsiteX0" fmla="*/ 864972 w 864972"/>
                <a:gd name="connsiteY0" fmla="*/ 0 h 444842"/>
                <a:gd name="connsiteX1" fmla="*/ 0 w 864972"/>
                <a:gd name="connsiteY1" fmla="*/ 444842 h 444842"/>
                <a:gd name="connsiteX0" fmla="*/ 864972 w 864972"/>
                <a:gd name="connsiteY0" fmla="*/ 0 h 403653"/>
                <a:gd name="connsiteX1" fmla="*/ 0 w 864972"/>
                <a:gd name="connsiteY1" fmla="*/ 403653 h 403653"/>
                <a:gd name="connsiteX0" fmla="*/ 864972 w 864972"/>
                <a:gd name="connsiteY0" fmla="*/ 0 h 403653"/>
                <a:gd name="connsiteX1" fmla="*/ 0 w 864972"/>
                <a:gd name="connsiteY1" fmla="*/ 403653 h 403653"/>
              </a:gdLst>
              <a:ahLst/>
              <a:cxnLst>
                <a:cxn ang="0">
                  <a:pos x="connsiteX0" y="connsiteY0"/>
                </a:cxn>
                <a:cxn ang="0">
                  <a:pos x="connsiteX1" y="connsiteY1"/>
                </a:cxn>
              </a:cxnLst>
              <a:rect l="l" t="t" r="r" b="b"/>
              <a:pathLst>
                <a:path w="864972" h="403653">
                  <a:moveTo>
                    <a:pt x="864972" y="0"/>
                  </a:moveTo>
                  <a:cubicBezTo>
                    <a:pt x="700215" y="238897"/>
                    <a:pt x="733168" y="403653"/>
                    <a:pt x="0" y="40365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Freeform 35"/>
            <p:cNvSpPr/>
            <p:nvPr/>
          </p:nvSpPr>
          <p:spPr>
            <a:xfrm>
              <a:off x="8286649" y="5848366"/>
              <a:ext cx="955423" cy="355507"/>
            </a:xfrm>
            <a:custGeom>
              <a:avLst/>
              <a:gdLst>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4227 h 354227"/>
                <a:gd name="connsiteX1" fmla="*/ 939113 w 939113"/>
                <a:gd name="connsiteY1" fmla="*/ 0 h 354227"/>
                <a:gd name="connsiteX0" fmla="*/ 0 w 939113"/>
                <a:gd name="connsiteY0" fmla="*/ 356920 h 356920"/>
                <a:gd name="connsiteX1" fmla="*/ 939113 w 939113"/>
                <a:gd name="connsiteY1" fmla="*/ 2693 h 356920"/>
                <a:gd name="connsiteX0" fmla="*/ 0 w 955588"/>
                <a:gd name="connsiteY0" fmla="*/ 356920 h 356920"/>
                <a:gd name="connsiteX1" fmla="*/ 955588 w 955588"/>
                <a:gd name="connsiteY1" fmla="*/ 2693 h 356920"/>
                <a:gd name="connsiteX0" fmla="*/ 0 w 955588"/>
                <a:gd name="connsiteY0" fmla="*/ 354227 h 354227"/>
                <a:gd name="connsiteX1" fmla="*/ 955588 w 955588"/>
                <a:gd name="connsiteY1" fmla="*/ 0 h 354227"/>
                <a:gd name="connsiteX0" fmla="*/ 0 w 955588"/>
                <a:gd name="connsiteY0" fmla="*/ 354227 h 354227"/>
                <a:gd name="connsiteX1" fmla="*/ 955588 w 955588"/>
                <a:gd name="connsiteY1" fmla="*/ 0 h 354227"/>
              </a:gdLst>
              <a:ahLst/>
              <a:cxnLst>
                <a:cxn ang="0">
                  <a:pos x="connsiteX0" y="connsiteY0"/>
                </a:cxn>
                <a:cxn ang="0">
                  <a:pos x="connsiteX1" y="connsiteY1"/>
                </a:cxn>
              </a:cxnLst>
              <a:rect l="l" t="t" r="r" b="b"/>
              <a:pathLst>
                <a:path w="955588" h="354227">
                  <a:moveTo>
                    <a:pt x="0" y="354227"/>
                  </a:moveTo>
                  <a:cubicBezTo>
                    <a:pt x="115329" y="120822"/>
                    <a:pt x="271847" y="10985"/>
                    <a:pt x="955588"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50182" name="TextBox 24"/>
          <p:cNvSpPr txBox="1">
            <a:spLocks noChangeArrowheads="1"/>
          </p:cNvSpPr>
          <p:nvPr/>
        </p:nvSpPr>
        <p:spPr bwMode="auto">
          <a:xfrm>
            <a:off x="3622675" y="5126038"/>
            <a:ext cx="33623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l-GR" altLang="en-US" sz="4400" b="1" i="1">
                <a:solidFill>
                  <a:srgbClr val="0070C0"/>
                </a:solidFill>
                <a:latin typeface="Times New Roman" panose="02020603050405020304" pitchFamily="18" charset="0"/>
                <a:cs typeface="Times New Roman" panose="02020603050405020304" pitchFamily="18" charset="0"/>
              </a:rPr>
              <a:t>σ</a:t>
            </a:r>
            <a:r>
              <a:rPr lang="en-US" altLang="en-US">
                <a:solidFill>
                  <a:srgbClr val="0070C0"/>
                </a:solidFill>
              </a:rPr>
              <a:t>:  </a:t>
            </a:r>
            <a:r>
              <a:rPr lang="en-US" altLang="en-US" sz="3000">
                <a:solidFill>
                  <a:srgbClr val="0070C0"/>
                </a:solidFill>
              </a:rPr>
              <a:t>sigmoid function</a:t>
            </a:r>
          </a:p>
        </p:txBody>
      </p:sp>
      <p:sp>
        <p:nvSpPr>
          <p:cNvPr id="50183" name="TextBox 1"/>
          <p:cNvSpPr txBox="1">
            <a:spLocks noChangeArrowheads="1"/>
          </p:cNvSpPr>
          <p:nvPr/>
        </p:nvSpPr>
        <p:spPr bwMode="auto">
          <a:xfrm>
            <a:off x="311150" y="1646238"/>
            <a:ext cx="11899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a:t>Weighted combination of </a:t>
            </a:r>
            <a:r>
              <a:rPr lang="en-US" altLang="en-US" b="1">
                <a:solidFill>
                  <a:srgbClr val="00B050"/>
                </a:solidFill>
              </a:rPr>
              <a:t>individual geometric features:</a:t>
            </a:r>
          </a:p>
          <a:p>
            <a:pPr>
              <a:lnSpc>
                <a:spcPct val="100000"/>
              </a:lnSpc>
              <a:spcBef>
                <a:spcPct val="0"/>
              </a:spcBef>
              <a:buFont typeface="Arial" panose="020B0604020202020204" pitchFamily="34" charset="0"/>
              <a:buNone/>
            </a:pPr>
            <a:endParaRPr lang="en-US" alt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52227" name="Group 3"/>
          <p:cNvGrpSpPr>
            <a:grpSpLocks/>
          </p:cNvGrpSpPr>
          <p:nvPr/>
        </p:nvGrpSpPr>
        <p:grpSpPr bwMode="auto">
          <a:xfrm>
            <a:off x="92075" y="1300163"/>
            <a:ext cx="2116138" cy="4624387"/>
            <a:chOff x="0" y="0"/>
            <a:chExt cx="2115926" cy="4624100"/>
          </a:xfrm>
        </p:grpSpPr>
        <p:pic>
          <p:nvPicPr>
            <p:cNvPr id="52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5" y="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73431"/>
              <a:ext cx="2115926" cy="1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Box 3"/>
            <p:cNvSpPr txBox="1">
              <a:spLocks noChangeArrowheads="1"/>
            </p:cNvSpPr>
            <p:nvPr/>
          </p:nvSpPr>
          <p:spPr bwMode="auto">
            <a:xfrm>
              <a:off x="41849" y="4162485"/>
              <a:ext cx="1816342"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52228" name="Group 7"/>
          <p:cNvGrpSpPr>
            <a:grpSpLocks/>
          </p:cNvGrpSpPr>
          <p:nvPr/>
        </p:nvGrpSpPr>
        <p:grpSpPr bwMode="auto">
          <a:xfrm>
            <a:off x="2259013" y="1574800"/>
            <a:ext cx="3038475" cy="4349750"/>
            <a:chOff x="0" y="0"/>
            <a:chExt cx="3038862" cy="4350161"/>
          </a:xfrm>
        </p:grpSpPr>
        <p:pic>
          <p:nvPicPr>
            <p:cNvPr id="522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 y="0"/>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6175"/>
              <a:ext cx="3038862" cy="13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4" name="TextBox 7"/>
            <p:cNvSpPr txBox="1">
              <a:spLocks noChangeArrowheads="1"/>
            </p:cNvSpPr>
            <p:nvPr/>
          </p:nvSpPr>
          <p:spPr bwMode="auto">
            <a:xfrm>
              <a:off x="208745" y="3888481"/>
              <a:ext cx="2621373"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52229"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52230" name="Group 12"/>
          <p:cNvGrpSpPr>
            <a:grpSpLocks/>
          </p:cNvGrpSpPr>
          <p:nvPr/>
        </p:nvGrpSpPr>
        <p:grpSpPr bwMode="auto">
          <a:xfrm>
            <a:off x="5359400" y="1217613"/>
            <a:ext cx="3313113" cy="4706937"/>
            <a:chOff x="0" y="0"/>
            <a:chExt cx="3311875" cy="4707286"/>
          </a:xfrm>
        </p:grpSpPr>
        <p:pic>
          <p:nvPicPr>
            <p:cNvPr id="522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 y="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 y="94618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1892360"/>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48888"/>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277" y="363682"/>
              <a:ext cx="697471" cy="137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083" y="2204112"/>
              <a:ext cx="675857"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5" name="TextBox 13"/>
            <p:cNvSpPr txBox="1">
              <a:spLocks noChangeArrowheads="1"/>
            </p:cNvSpPr>
            <p:nvPr/>
          </p:nvSpPr>
          <p:spPr bwMode="auto">
            <a:xfrm>
              <a:off x="934267" y="209670"/>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0.82×0.16</a:t>
              </a:r>
            </a:p>
          </p:txBody>
        </p:sp>
        <p:sp>
          <p:nvSpPr>
            <p:cNvPr id="52256" name="TextBox 15"/>
            <p:cNvSpPr txBox="1">
              <a:spLocks noChangeArrowheads="1"/>
            </p:cNvSpPr>
            <p:nvPr/>
          </p:nvSpPr>
          <p:spPr bwMode="auto">
            <a:xfrm>
              <a:off x="934267" y="114768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0.01×0.30</a:t>
              </a:r>
            </a:p>
          </p:txBody>
        </p:sp>
        <p:sp>
          <p:nvSpPr>
            <p:cNvPr id="52257" name="TextBox 16"/>
            <p:cNvSpPr txBox="1">
              <a:spLocks noChangeArrowheads="1"/>
            </p:cNvSpPr>
            <p:nvPr/>
          </p:nvSpPr>
          <p:spPr bwMode="auto">
            <a:xfrm>
              <a:off x="934267" y="2180274"/>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0.65×0.45</a:t>
              </a:r>
            </a:p>
          </p:txBody>
        </p:sp>
        <p:sp>
          <p:nvSpPr>
            <p:cNvPr id="52258" name="TextBox 17"/>
            <p:cNvSpPr txBox="1">
              <a:spLocks noChangeArrowheads="1"/>
            </p:cNvSpPr>
            <p:nvPr/>
          </p:nvSpPr>
          <p:spPr bwMode="auto">
            <a:xfrm>
              <a:off x="934267" y="299623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0.08×0.37</a:t>
              </a:r>
            </a:p>
          </p:txBody>
        </p:sp>
        <p:sp>
          <p:nvSpPr>
            <p:cNvPr id="52259" name="TextBox 18"/>
            <p:cNvSpPr txBox="1">
              <a:spLocks noChangeArrowheads="1"/>
            </p:cNvSpPr>
            <p:nvPr/>
          </p:nvSpPr>
          <p:spPr bwMode="auto">
            <a:xfrm>
              <a:off x="2599966" y="687133"/>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sp>
          <p:nvSpPr>
            <p:cNvPr id="52260" name="TextBox 19"/>
            <p:cNvSpPr txBox="1">
              <a:spLocks noChangeArrowheads="1"/>
            </p:cNvSpPr>
            <p:nvPr/>
          </p:nvSpPr>
          <p:spPr bwMode="auto">
            <a:xfrm>
              <a:off x="2582748" y="2612449"/>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+0.27</a:t>
              </a:r>
            </a:p>
          </p:txBody>
        </p:sp>
        <p:sp>
          <p:nvSpPr>
            <p:cNvPr id="52261" name="TextBox 26"/>
            <p:cNvSpPr txBox="1">
              <a:spLocks noChangeArrowheads="1"/>
            </p:cNvSpPr>
            <p:nvPr/>
          </p:nvSpPr>
          <p:spPr bwMode="auto">
            <a:xfrm>
              <a:off x="134660" y="4245613"/>
              <a:ext cx="2904754"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grpSp>
      <p:grpSp>
        <p:nvGrpSpPr>
          <p:cNvPr id="52231" name="Group 28"/>
          <p:cNvGrpSpPr>
            <a:grpSpLocks/>
          </p:cNvGrpSpPr>
          <p:nvPr/>
        </p:nvGrpSpPr>
        <p:grpSpPr bwMode="auto">
          <a:xfrm>
            <a:off x="8788400" y="1725613"/>
            <a:ext cx="3332163" cy="4198937"/>
            <a:chOff x="0" y="0"/>
            <a:chExt cx="3333017" cy="4198017"/>
          </a:xfrm>
        </p:grpSpPr>
        <p:grpSp>
          <p:nvGrpSpPr>
            <p:cNvPr id="52242" name="Group 29"/>
            <p:cNvGrpSpPr>
              <a:grpSpLocks/>
            </p:cNvGrpSpPr>
            <p:nvPr/>
          </p:nvGrpSpPr>
          <p:grpSpPr bwMode="auto">
            <a:xfrm>
              <a:off x="0" y="0"/>
              <a:ext cx="3305948" cy="1051562"/>
              <a:chOff x="0" y="0"/>
              <a:chExt cx="3324949" cy="1051562"/>
            </a:xfrm>
          </p:grpSpPr>
          <p:pic>
            <p:nvPicPr>
              <p:cNvPr id="52247"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8"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52243" name="TextBox 27"/>
            <p:cNvSpPr txBox="1">
              <a:spLocks noChangeArrowheads="1"/>
            </p:cNvSpPr>
            <p:nvPr/>
          </p:nvSpPr>
          <p:spPr bwMode="auto">
            <a:xfrm>
              <a:off x="694444" y="3736471"/>
              <a:ext cx="21953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nvGrpSpPr>
            <p:cNvPr id="52244" name="Group 33"/>
            <p:cNvGrpSpPr>
              <a:grpSpLocks/>
            </p:cNvGrpSpPr>
            <p:nvPr/>
          </p:nvGrpSpPr>
          <p:grpSpPr bwMode="auto">
            <a:xfrm>
              <a:off x="8068" y="1671132"/>
              <a:ext cx="3324949" cy="1056439"/>
              <a:chOff x="0" y="0"/>
              <a:chExt cx="3324949" cy="1056439"/>
            </a:xfrm>
          </p:grpSpPr>
          <p:pic>
            <p:nvPicPr>
              <p:cNvPr id="52245"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87" y="0"/>
                <a:ext cx="1410617" cy="10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TextBox 34"/>
              <p:cNvSpPr txBox="1">
                <a:spLocks noChangeArrowheads="1"/>
              </p:cNvSpPr>
              <p:nvPr/>
            </p:nvSpPr>
            <p:spPr bwMode="auto">
              <a:xfrm>
                <a:off x="0" y="174273"/>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)=0.59</a:t>
                </a:r>
              </a:p>
            </p:txBody>
          </p:sp>
        </p:grpSp>
      </p:grpSp>
      <p:cxnSp>
        <p:nvCxnSpPr>
          <p:cNvPr id="52232" name="Straight Connector 30"/>
          <p:cNvCxnSpPr>
            <a:cxnSpLocks noChangeShapeType="1"/>
          </p:cNvCxnSpPr>
          <p:nvPr/>
        </p:nvCxnSpPr>
        <p:spPr bwMode="auto">
          <a:xfrm>
            <a:off x="8885238"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52233"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52234" name="Rectangle 37"/>
          <p:cNvSpPr>
            <a:spLocks noChangeArrowheads="1"/>
          </p:cNvSpPr>
          <p:nvPr/>
        </p:nvSpPr>
        <p:spPr bwMode="auto">
          <a:xfrm>
            <a:off x="6670675" y="19034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52235" name="Rectangle 38"/>
          <p:cNvSpPr>
            <a:spLocks noChangeArrowheads="1"/>
          </p:cNvSpPr>
          <p:nvPr/>
        </p:nvSpPr>
        <p:spPr bwMode="auto">
          <a:xfrm>
            <a:off x="6670675" y="3824288"/>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52236" name="TextBox 1"/>
          <p:cNvSpPr txBox="1">
            <a:spLocks noChangeArrowheads="1"/>
          </p:cNvSpPr>
          <p:nvPr/>
        </p:nvSpPr>
        <p:spPr bwMode="auto">
          <a:xfrm>
            <a:off x="6489700" y="4781550"/>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52237" name="TextBox 41"/>
          <p:cNvSpPr txBox="1">
            <a:spLocks noChangeArrowheads="1"/>
          </p:cNvSpPr>
          <p:nvPr/>
        </p:nvSpPr>
        <p:spPr bwMode="auto">
          <a:xfrm>
            <a:off x="5335588" y="4791075"/>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52238" name="TextBox 42"/>
          <p:cNvSpPr txBox="1">
            <a:spLocks noChangeArrowheads="1"/>
          </p:cNvSpPr>
          <p:nvPr/>
        </p:nvSpPr>
        <p:spPr bwMode="auto">
          <a:xfrm>
            <a:off x="7537450" y="4784725"/>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52239" name="Rectangle 43"/>
          <p:cNvSpPr>
            <a:spLocks noChangeArrowheads="1"/>
          </p:cNvSpPr>
          <p:nvPr/>
        </p:nvSpPr>
        <p:spPr bwMode="auto">
          <a:xfrm>
            <a:off x="6275388" y="49069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52240" name="Rectangle 44"/>
          <p:cNvSpPr>
            <a:spLocks noChangeArrowheads="1"/>
          </p:cNvSpPr>
          <p:nvPr/>
        </p:nvSpPr>
        <p:spPr bwMode="auto">
          <a:xfrm>
            <a:off x="7418388" y="49022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
        <p:nvSpPr>
          <p:cNvPr id="52241" name="Rounded Rectangle 21"/>
          <p:cNvSpPr>
            <a:spLocks noChangeArrowheads="1"/>
          </p:cNvSpPr>
          <p:nvPr/>
        </p:nvSpPr>
        <p:spPr bwMode="auto">
          <a:xfrm>
            <a:off x="5370513" y="1106488"/>
            <a:ext cx="3435350" cy="48180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Element prevalence</a:t>
            </a:r>
          </a:p>
        </p:txBody>
      </p:sp>
      <p:grpSp>
        <p:nvGrpSpPr>
          <p:cNvPr id="54275" name="Group 3"/>
          <p:cNvGrpSpPr>
            <a:grpSpLocks/>
          </p:cNvGrpSpPr>
          <p:nvPr/>
        </p:nvGrpSpPr>
        <p:grpSpPr bwMode="auto">
          <a:xfrm>
            <a:off x="744538" y="2952750"/>
            <a:ext cx="4892675" cy="1531938"/>
            <a:chOff x="0" y="0"/>
            <a:chExt cx="4891596" cy="1531927"/>
          </a:xfrm>
        </p:grpSpPr>
        <p:pic>
          <p:nvPicPr>
            <p:cNvPr id="5428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739" y="0"/>
              <a:ext cx="2045517" cy="153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TextBox 2"/>
            <p:cNvSpPr txBox="1">
              <a:spLocks noChangeArrowheads="1"/>
            </p:cNvSpPr>
            <p:nvPr/>
          </p:nvSpPr>
          <p:spPr bwMode="auto">
            <a:xfrm>
              <a:off x="0" y="422802"/>
              <a:ext cx="48915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400" i="1"/>
                <a:t>D</a:t>
              </a:r>
              <a:r>
                <a:rPr lang="en-US" altLang="en-US" sz="4400" i="1" baseline="-25000"/>
                <a:t>prevalence</a:t>
              </a:r>
              <a:r>
                <a:rPr lang="en-US" altLang="en-US" sz="4400"/>
                <a:t>(     ,     )    = </a:t>
              </a:r>
            </a:p>
          </p:txBody>
        </p:sp>
      </p:grpSp>
      <p:grpSp>
        <p:nvGrpSpPr>
          <p:cNvPr id="54276" name="Group 6"/>
          <p:cNvGrpSpPr>
            <a:grpSpLocks/>
          </p:cNvGrpSpPr>
          <p:nvPr/>
        </p:nvGrpSpPr>
        <p:grpSpPr bwMode="auto">
          <a:xfrm>
            <a:off x="5637213" y="2874963"/>
            <a:ext cx="4510087" cy="1685925"/>
            <a:chOff x="0" y="0"/>
            <a:chExt cx="4511257" cy="1686534"/>
          </a:xfrm>
        </p:grpSpPr>
        <p:pic>
          <p:nvPicPr>
            <p:cNvPr id="5428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588" y="15850"/>
              <a:ext cx="918669" cy="10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533" y="0"/>
              <a:ext cx="885141" cy="10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TextBox 23"/>
            <p:cNvSpPr txBox="1">
              <a:spLocks noChangeArrowheads="1"/>
            </p:cNvSpPr>
            <p:nvPr/>
          </p:nvSpPr>
          <p:spPr bwMode="auto">
            <a:xfrm>
              <a:off x="0" y="266276"/>
              <a:ext cx="4471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3200" i="1"/>
                <a:t>saliency</a:t>
              </a:r>
              <a:r>
                <a:rPr lang="en-US" altLang="en-US" sz="3200"/>
                <a:t>(    ) + </a:t>
              </a:r>
              <a:r>
                <a:rPr lang="en-US" altLang="en-US" sz="3200" i="1"/>
                <a:t>saliency</a:t>
              </a:r>
              <a:r>
                <a:rPr lang="en-US" altLang="en-US" sz="3200"/>
                <a:t>(    )</a:t>
              </a:r>
            </a:p>
          </p:txBody>
        </p:sp>
        <p:cxnSp>
          <p:nvCxnSpPr>
            <p:cNvPr id="54285" name="Straight Connector 24"/>
            <p:cNvCxnSpPr>
              <a:cxnSpLocks noChangeShapeType="1"/>
            </p:cNvCxnSpPr>
            <p:nvPr/>
          </p:nvCxnSpPr>
          <p:spPr bwMode="auto">
            <a:xfrm flipV="1">
              <a:off x="0" y="1020604"/>
              <a:ext cx="4321251"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286" name="TextBox 25"/>
            <p:cNvSpPr txBox="1">
              <a:spLocks noChangeArrowheads="1"/>
            </p:cNvSpPr>
            <p:nvPr/>
          </p:nvSpPr>
          <p:spPr bwMode="auto">
            <a:xfrm>
              <a:off x="1946045" y="1101759"/>
              <a:ext cx="393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3200"/>
                <a:t>2</a:t>
              </a:r>
            </a:p>
          </p:txBody>
        </p:sp>
      </p:grpSp>
      <p:sp>
        <p:nvSpPr>
          <p:cNvPr id="54277" name="TextBox 4"/>
          <p:cNvSpPr txBox="1">
            <a:spLocks noChangeArrowheads="1"/>
          </p:cNvSpPr>
          <p:nvPr/>
        </p:nvSpPr>
        <p:spPr bwMode="auto">
          <a:xfrm>
            <a:off x="10350500" y="3498850"/>
            <a:ext cx="644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400"/>
              <a:t>∙ </a:t>
            </a:r>
            <a:r>
              <a:rPr lang="en-US" altLang="en-US" sz="4400" i="1"/>
              <a:t>t</a:t>
            </a:r>
          </a:p>
        </p:txBody>
      </p:sp>
      <p:sp>
        <p:nvSpPr>
          <p:cNvPr id="54278" name="TextBox 5"/>
          <p:cNvSpPr txBox="1">
            <a:spLocks noChangeArrowheads="1"/>
          </p:cNvSpPr>
          <p:nvPr/>
        </p:nvSpPr>
        <p:spPr bwMode="auto">
          <a:xfrm>
            <a:off x="7456488" y="5761038"/>
            <a:ext cx="4464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i="1"/>
              <a:t>t</a:t>
            </a:r>
            <a:r>
              <a:rPr lang="en-US" altLang="en-US"/>
              <a:t> : learned penalty parameter</a:t>
            </a:r>
          </a:p>
        </p:txBody>
      </p:sp>
      <p:sp>
        <p:nvSpPr>
          <p:cNvPr id="54279" name="TextBox 1"/>
          <p:cNvSpPr txBox="1">
            <a:spLocks noChangeArrowheads="1"/>
          </p:cNvSpPr>
          <p:nvPr/>
        </p:nvSpPr>
        <p:spPr bwMode="auto">
          <a:xfrm>
            <a:off x="7945438" y="1674813"/>
            <a:ext cx="256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a:t>unmatched area</a:t>
            </a:r>
          </a:p>
        </p:txBody>
      </p:sp>
      <p:cxnSp>
        <p:nvCxnSpPr>
          <p:cNvPr id="54280" name="Straight Arrow Connector 3"/>
          <p:cNvCxnSpPr>
            <a:cxnSpLocks noChangeShapeType="1"/>
          </p:cNvCxnSpPr>
          <p:nvPr/>
        </p:nvCxnSpPr>
        <p:spPr bwMode="auto">
          <a:xfrm flipV="1">
            <a:off x="7778750" y="2279650"/>
            <a:ext cx="1230313" cy="530225"/>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1" name="Straight Arrow Connector 16"/>
          <p:cNvCxnSpPr>
            <a:cxnSpLocks noChangeShapeType="1"/>
          </p:cNvCxnSpPr>
          <p:nvPr/>
        </p:nvCxnSpPr>
        <p:spPr bwMode="auto">
          <a:xfrm flipH="1" flipV="1">
            <a:off x="9431338" y="2279650"/>
            <a:ext cx="401637" cy="492125"/>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Parameter learning</a:t>
            </a:r>
          </a:p>
        </p:txBody>
      </p:sp>
      <p:sp>
        <p:nvSpPr>
          <p:cNvPr id="62467" name="TextBox 1"/>
          <p:cNvSpPr txBox="1">
            <a:spLocks noChangeArrowheads="1"/>
          </p:cNvSpPr>
          <p:nvPr/>
        </p:nvSpPr>
        <p:spPr bwMode="auto">
          <a:xfrm>
            <a:off x="292100" y="1401763"/>
            <a:ext cx="76930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a:t>Learn parameters from training triplets: </a:t>
            </a:r>
          </a:p>
          <a:p>
            <a:pPr>
              <a:lnSpc>
                <a:spcPct val="100000"/>
              </a:lnSpc>
              <a:spcBef>
                <a:spcPct val="0"/>
              </a:spcBef>
            </a:pPr>
            <a:r>
              <a:rPr lang="en-US" altLang="en-US">
                <a:solidFill>
                  <a:srgbClr val="FF0000"/>
                </a:solidFill>
              </a:rPr>
              <a:t> element-similarity weights (</a:t>
            </a:r>
            <a:r>
              <a:rPr lang="en-US" altLang="en-US" b="1">
                <a:solidFill>
                  <a:srgbClr val="FF0000"/>
                </a:solidFill>
                <a:latin typeface="Times New Roman" panose="02020603050405020304" pitchFamily="18" charset="0"/>
                <a:cs typeface="Times New Roman" panose="02020603050405020304" pitchFamily="18" charset="0"/>
              </a:rPr>
              <a:t>w</a:t>
            </a:r>
            <a:r>
              <a:rPr lang="en-US" altLang="en-US">
                <a:solidFill>
                  <a:srgbClr val="FF0000"/>
                </a:solidFill>
              </a:rPr>
              <a:t>)</a:t>
            </a:r>
          </a:p>
          <a:p>
            <a:pPr>
              <a:lnSpc>
                <a:spcPct val="100000"/>
              </a:lnSpc>
              <a:spcBef>
                <a:spcPct val="0"/>
              </a:spcBef>
            </a:pPr>
            <a:r>
              <a:rPr lang="en-US" altLang="en-US">
                <a:solidFill>
                  <a:srgbClr val="0070C0"/>
                </a:solidFill>
              </a:rPr>
              <a:t> saliency weights (</a:t>
            </a:r>
            <a:r>
              <a:rPr lang="en-US" altLang="en-US" b="1">
                <a:solidFill>
                  <a:srgbClr val="0070C0"/>
                </a:solidFill>
                <a:latin typeface="Times New Roman" panose="02020603050405020304" pitchFamily="18" charset="0"/>
                <a:cs typeface="Times New Roman" panose="02020603050405020304" pitchFamily="18" charset="0"/>
              </a:rPr>
              <a:t>v</a:t>
            </a:r>
            <a:r>
              <a:rPr lang="en-US" altLang="en-US">
                <a:solidFill>
                  <a:srgbClr val="0070C0"/>
                </a:solidFill>
              </a:rPr>
              <a:t>)</a:t>
            </a:r>
          </a:p>
          <a:p>
            <a:pPr>
              <a:lnSpc>
                <a:spcPct val="100000"/>
              </a:lnSpc>
              <a:spcBef>
                <a:spcPct val="0"/>
              </a:spcBef>
            </a:pPr>
            <a:r>
              <a:rPr lang="en-US" altLang="en-US">
                <a:solidFill>
                  <a:srgbClr val="00B050"/>
                </a:solidFill>
              </a:rPr>
              <a:t> prevalence penalty (</a:t>
            </a:r>
            <a:r>
              <a:rPr lang="en-US" altLang="en-US" i="1">
                <a:solidFill>
                  <a:srgbClr val="00B050"/>
                </a:solidFill>
                <a:latin typeface="Times New Roman" panose="02020603050405020304" pitchFamily="18" charset="0"/>
                <a:cs typeface="Times New Roman" panose="02020603050405020304" pitchFamily="18" charset="0"/>
              </a:rPr>
              <a:t>t</a:t>
            </a:r>
            <a:r>
              <a:rPr lang="en-US" altLang="en-US">
                <a:solidFill>
                  <a:srgbClr val="00B050"/>
                </a:solidFill>
              </a:rPr>
              <a:t>) </a:t>
            </a:r>
          </a:p>
          <a:p>
            <a:pPr>
              <a:lnSpc>
                <a:spcPct val="100000"/>
              </a:lnSpc>
              <a:spcBef>
                <a:spcPct val="0"/>
              </a:spcBef>
            </a:pPr>
            <a:endParaRPr lang="en-US" altLang="en-US">
              <a:solidFill>
                <a:srgbClr val="00B05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fade">
                                      <p:cBhvr>
                                        <p:cTn id="7" dur="500"/>
                                        <p:tgtEl>
                                          <p:spTgt spid="624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7">
                                            <p:txEl>
                                              <p:pRg st="2" end="2"/>
                                            </p:txEl>
                                          </p:spTgt>
                                        </p:tgtEl>
                                        <p:attrNameLst>
                                          <p:attrName>style.visibility</p:attrName>
                                        </p:attrNameLst>
                                      </p:cBhvr>
                                      <p:to>
                                        <p:strVal val="visible"/>
                                      </p:to>
                                    </p:set>
                                    <p:animEffect transition="in" filter="fade">
                                      <p:cBhvr>
                                        <p:cTn id="12" dur="500"/>
                                        <p:tgtEl>
                                          <p:spTgt spid="624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67">
                                            <p:txEl>
                                              <p:pRg st="3" end="3"/>
                                            </p:txEl>
                                          </p:spTgt>
                                        </p:tgtEl>
                                        <p:attrNameLst>
                                          <p:attrName>style.visibility</p:attrName>
                                        </p:attrNameLst>
                                      </p:cBhvr>
                                      <p:to>
                                        <p:strVal val="visible"/>
                                      </p:to>
                                    </p:set>
                                    <p:animEffect transition="in" filter="fade">
                                      <p:cBhvr>
                                        <p:cTn id="17" dur="500"/>
                                        <p:tgtEl>
                                          <p:spTgt spid="62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Parameter learning</a:t>
            </a:r>
          </a:p>
        </p:txBody>
      </p:sp>
      <p:sp>
        <p:nvSpPr>
          <p:cNvPr id="58371" name="TextBox 1"/>
          <p:cNvSpPr txBox="1">
            <a:spLocks noChangeArrowheads="1"/>
          </p:cNvSpPr>
          <p:nvPr/>
        </p:nvSpPr>
        <p:spPr bwMode="auto">
          <a:xfrm>
            <a:off x="355600" y="4051300"/>
            <a:ext cx="2513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000" i="1">
                <a:latin typeface="Times New Roman" panose="02020603050405020304" pitchFamily="18" charset="0"/>
                <a:cs typeface="Times New Roman" panose="02020603050405020304" pitchFamily="18" charset="0"/>
              </a:rPr>
              <a:t>L</a:t>
            </a:r>
            <a:r>
              <a:rPr lang="en-US" altLang="en-US" sz="4000">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w</a:t>
            </a:r>
            <a:r>
              <a:rPr lang="en-US" altLang="en-US" sz="4000">
                <a:latin typeface="Times New Roman" panose="02020603050405020304" pitchFamily="18" charset="0"/>
                <a:cs typeface="Times New Roman" panose="02020603050405020304" pitchFamily="18" charset="0"/>
              </a:rPr>
              <a:t>, </a:t>
            </a:r>
            <a:r>
              <a:rPr lang="en-US" altLang="en-US" sz="4000" b="1">
                <a:solidFill>
                  <a:srgbClr val="0070C0"/>
                </a:solidFill>
                <a:latin typeface="Times New Roman" panose="02020603050405020304" pitchFamily="18" charset="0"/>
                <a:cs typeface="Times New Roman" panose="02020603050405020304" pitchFamily="18" charset="0"/>
              </a:rPr>
              <a:t>v</a:t>
            </a:r>
            <a:r>
              <a:rPr lang="en-US" altLang="en-US" sz="4000">
                <a:latin typeface="Times New Roman" panose="02020603050405020304" pitchFamily="18" charset="0"/>
                <a:cs typeface="Times New Roman" panose="02020603050405020304" pitchFamily="18" charset="0"/>
              </a:rPr>
              <a:t>, </a:t>
            </a:r>
            <a:r>
              <a:rPr lang="en-US" altLang="en-US" sz="4000" i="1">
                <a:solidFill>
                  <a:srgbClr val="00B050"/>
                </a:solidFill>
                <a:latin typeface="Times New Roman" panose="02020603050405020304" pitchFamily="18" charset="0"/>
                <a:cs typeface="Times New Roman" panose="02020603050405020304" pitchFamily="18" charset="0"/>
              </a:rPr>
              <a:t>t</a:t>
            </a:r>
            <a:r>
              <a:rPr lang="en-US" altLang="en-US" sz="4000">
                <a:latin typeface="Times New Roman" panose="02020603050405020304" pitchFamily="18" charset="0"/>
                <a:cs typeface="Times New Roman" panose="02020603050405020304" pitchFamily="18" charset="0"/>
              </a:rPr>
              <a:t>) =</a:t>
            </a:r>
          </a:p>
        </p:txBody>
      </p:sp>
      <p:sp>
        <p:nvSpPr>
          <p:cNvPr id="58372" name="TextBox 2"/>
          <p:cNvSpPr txBox="1">
            <a:spLocks noChangeArrowheads="1"/>
          </p:cNvSpPr>
          <p:nvPr/>
        </p:nvSpPr>
        <p:spPr bwMode="auto">
          <a:xfrm>
            <a:off x="2878138" y="3929063"/>
            <a:ext cx="617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latin typeface="Times New Roman" panose="02020603050405020304" pitchFamily="18" charset="0"/>
                <a:cs typeface="Times New Roman" panose="02020603050405020304" pitchFamily="18" charset="0"/>
              </a:rPr>
              <a:t>∑</a:t>
            </a:r>
          </a:p>
        </p:txBody>
      </p:sp>
      <p:sp>
        <p:nvSpPr>
          <p:cNvPr id="58373" name="TextBox 3"/>
          <p:cNvSpPr txBox="1">
            <a:spLocks noChangeArrowheads="1"/>
          </p:cNvSpPr>
          <p:nvPr/>
        </p:nvSpPr>
        <p:spPr bwMode="auto">
          <a:xfrm>
            <a:off x="2427288" y="4703763"/>
            <a:ext cx="15890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1800">
                <a:latin typeface="Times New Roman" panose="02020603050405020304" pitchFamily="18" charset="0"/>
                <a:cs typeface="Times New Roman" panose="02020603050405020304" pitchFamily="18" charset="0"/>
              </a:rPr>
              <a:t>triplet {A,B,C}</a:t>
            </a:r>
          </a:p>
        </p:txBody>
      </p:sp>
      <p:sp>
        <p:nvSpPr>
          <p:cNvPr id="58374" name="TextBox 4"/>
          <p:cNvSpPr txBox="1">
            <a:spLocks noChangeArrowheads="1"/>
          </p:cNvSpPr>
          <p:nvPr/>
        </p:nvSpPr>
        <p:spPr bwMode="auto">
          <a:xfrm>
            <a:off x="3916363" y="4156075"/>
            <a:ext cx="768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i="1">
                <a:latin typeface="Times New Roman" panose="02020603050405020304" pitchFamily="18" charset="0"/>
                <a:cs typeface="Times New Roman" panose="02020603050405020304" pitchFamily="18" charset="0"/>
              </a:rPr>
              <a:t>confidence</a:t>
            </a:r>
            <a:r>
              <a:rPr lang="en-US" altLang="en-US">
                <a:latin typeface="Times New Roman" panose="02020603050405020304" pitchFamily="18" charset="0"/>
                <a:cs typeface="Times New Roman" panose="02020603050405020304" pitchFamily="18" charset="0"/>
              </a:rPr>
              <a:t>(B) ∙ log </a:t>
            </a:r>
            <a:r>
              <a:rPr lang="en-US" altLang="en-US" i="1">
                <a:latin typeface="Times New Roman" panose="02020603050405020304" pitchFamily="18" charset="0"/>
                <a:cs typeface="Times New Roman" panose="02020603050405020304" pitchFamily="18" charset="0"/>
              </a:rPr>
              <a:t>P</a:t>
            </a:r>
            <a:r>
              <a:rPr lang="en-US" altLang="en-US">
                <a:latin typeface="Times New Roman" panose="02020603050405020304" pitchFamily="18" charset="0"/>
                <a:cs typeface="Times New Roman" panose="02020603050405020304" pitchFamily="18" charset="0"/>
              </a:rPr>
              <a:t>(B is more similar to A than C)</a:t>
            </a:r>
          </a:p>
        </p:txBody>
      </p:sp>
      <p:sp>
        <p:nvSpPr>
          <p:cNvPr id="58375" name="TextBox 7"/>
          <p:cNvSpPr txBox="1">
            <a:spLocks noChangeArrowheads="1"/>
          </p:cNvSpPr>
          <p:nvPr/>
        </p:nvSpPr>
        <p:spPr bwMode="auto">
          <a:xfrm>
            <a:off x="3916363" y="5181600"/>
            <a:ext cx="768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i="1">
                <a:latin typeface="Times New Roman" panose="02020603050405020304" pitchFamily="18" charset="0"/>
                <a:cs typeface="Times New Roman" panose="02020603050405020304" pitchFamily="18" charset="0"/>
              </a:rPr>
              <a:t>confidence</a:t>
            </a:r>
            <a:r>
              <a:rPr lang="en-US" altLang="en-US">
                <a:latin typeface="Times New Roman" panose="02020603050405020304" pitchFamily="18" charset="0"/>
                <a:cs typeface="Times New Roman" panose="02020603050405020304" pitchFamily="18" charset="0"/>
              </a:rPr>
              <a:t>(C) ∙ log </a:t>
            </a:r>
            <a:r>
              <a:rPr lang="en-US" altLang="en-US" i="1">
                <a:latin typeface="Times New Roman" panose="02020603050405020304" pitchFamily="18" charset="0"/>
                <a:cs typeface="Times New Roman" panose="02020603050405020304" pitchFamily="18" charset="0"/>
              </a:rPr>
              <a:t>P</a:t>
            </a:r>
            <a:r>
              <a:rPr lang="en-US" altLang="en-US">
                <a:latin typeface="Times New Roman" panose="02020603050405020304" pitchFamily="18" charset="0"/>
                <a:cs typeface="Times New Roman" panose="02020603050405020304" pitchFamily="18" charset="0"/>
              </a:rPr>
              <a:t>(C is more similar to A than B)</a:t>
            </a:r>
          </a:p>
        </p:txBody>
      </p:sp>
      <p:sp>
        <p:nvSpPr>
          <p:cNvPr id="58376" name="TextBox 5"/>
          <p:cNvSpPr txBox="1">
            <a:spLocks noChangeArrowheads="1"/>
          </p:cNvSpPr>
          <p:nvPr/>
        </p:nvSpPr>
        <p:spPr bwMode="auto">
          <a:xfrm>
            <a:off x="2328863" y="5178425"/>
            <a:ext cx="385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b="1">
                <a:latin typeface="Times New Roman" panose="02020603050405020304" pitchFamily="18" charset="0"/>
                <a:cs typeface="Times New Roman" panose="02020603050405020304" pitchFamily="18" charset="0"/>
              </a:rPr>
              <a:t>+</a:t>
            </a:r>
          </a:p>
        </p:txBody>
      </p:sp>
      <p:sp>
        <p:nvSpPr>
          <p:cNvPr id="58377" name="TextBox 6"/>
          <p:cNvSpPr txBox="1">
            <a:spLocks noChangeArrowheads="1"/>
          </p:cNvSpPr>
          <p:nvPr/>
        </p:nvSpPr>
        <p:spPr bwMode="auto">
          <a:xfrm>
            <a:off x="2328863" y="6018213"/>
            <a:ext cx="3589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b="1">
                <a:latin typeface="Times New Roman" panose="02020603050405020304" pitchFamily="18" charset="0"/>
                <a:cs typeface="Times New Roman" panose="02020603050405020304" pitchFamily="18" charset="0"/>
              </a:rPr>
              <a:t>+</a:t>
            </a:r>
            <a:r>
              <a:rPr lang="en-US" altLang="en-US" i="1">
                <a:latin typeface="Times New Roman" panose="02020603050405020304" pitchFamily="18" charset="0"/>
                <a:cs typeface="Times New Roman" panose="02020603050405020304" pitchFamily="18" charset="0"/>
                <a:sym typeface="Arial" panose="020B0604020202020204" pitchFamily="34" charset="0"/>
              </a:rPr>
              <a:t> regularizer</a:t>
            </a:r>
            <a:r>
              <a:rPr lang="en-US" altLang="en-US" sz="3200">
                <a:latin typeface="Times New Roman" panose="02020603050405020304" pitchFamily="18" charset="0"/>
                <a:cs typeface="Times New Roman" panose="02020603050405020304" pitchFamily="18" charset="0"/>
              </a:rPr>
              <a:t>( </a:t>
            </a:r>
            <a:r>
              <a:rPr lang="en-US" altLang="en-US" sz="3200" b="1">
                <a:solidFill>
                  <a:srgbClr val="FF0000"/>
                </a:solidFill>
                <a:latin typeface="Times New Roman" panose="02020603050405020304" pitchFamily="18" charset="0"/>
                <a:cs typeface="Times New Roman" panose="02020603050405020304" pitchFamily="18" charset="0"/>
              </a:rPr>
              <a:t>w</a:t>
            </a:r>
            <a:r>
              <a:rPr lang="en-US" altLang="en-US" sz="3200">
                <a:latin typeface="Times New Roman" panose="02020603050405020304" pitchFamily="18" charset="0"/>
                <a:cs typeface="Times New Roman" panose="02020603050405020304" pitchFamily="18" charset="0"/>
                <a:sym typeface="Arial" panose="020B0604020202020204" pitchFamily="34" charset="0"/>
              </a:rPr>
              <a:t>,</a:t>
            </a:r>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solidFill>
                  <a:srgbClr val="0070C0"/>
                </a:solidFill>
                <a:latin typeface="Times New Roman" panose="02020603050405020304" pitchFamily="18" charset="0"/>
                <a:cs typeface="Times New Roman" panose="02020603050405020304" pitchFamily="18" charset="0"/>
              </a:rPr>
              <a:t>v</a:t>
            </a:r>
            <a:r>
              <a:rPr lang="en-US" altLang="en-US" sz="3200">
                <a:latin typeface="Times New Roman" panose="02020603050405020304" pitchFamily="18" charset="0"/>
                <a:cs typeface="Times New Roman" panose="02020603050405020304" pitchFamily="18" charset="0"/>
                <a:sym typeface="Arial" panose="020B0604020202020204" pitchFamily="34" charset="0"/>
              </a:rPr>
              <a:t>, </a:t>
            </a:r>
            <a:r>
              <a:rPr lang="en-US" altLang="en-US" sz="3200" i="1">
                <a:solidFill>
                  <a:srgbClr val="00B050"/>
                </a:solidFill>
                <a:latin typeface="Times New Roman" panose="02020603050405020304" pitchFamily="18" charset="0"/>
                <a:cs typeface="Times New Roman" panose="02020603050405020304" pitchFamily="18" charset="0"/>
              </a:rPr>
              <a:t>t </a:t>
            </a:r>
            <a:r>
              <a:rPr lang="en-US" altLang="en-US" sz="3200">
                <a:latin typeface="Times New Roman" panose="02020603050405020304" pitchFamily="18" charset="0"/>
                <a:cs typeface="Times New Roman" panose="02020603050405020304" pitchFamily="18" charset="0"/>
              </a:rPr>
              <a:t>)</a:t>
            </a:r>
          </a:p>
        </p:txBody>
      </p:sp>
      <p:sp>
        <p:nvSpPr>
          <p:cNvPr id="58378" name="TextBox 1"/>
          <p:cNvSpPr txBox="1">
            <a:spLocks noChangeArrowheads="1"/>
          </p:cNvSpPr>
          <p:nvPr/>
        </p:nvSpPr>
        <p:spPr bwMode="auto">
          <a:xfrm>
            <a:off x="292100" y="1401763"/>
            <a:ext cx="118903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a:t>Learn parameters from training triplets: </a:t>
            </a:r>
          </a:p>
          <a:p>
            <a:pPr>
              <a:lnSpc>
                <a:spcPct val="100000"/>
              </a:lnSpc>
              <a:spcBef>
                <a:spcPct val="0"/>
              </a:spcBef>
            </a:pPr>
            <a:r>
              <a:rPr lang="en-US" altLang="en-US">
                <a:solidFill>
                  <a:srgbClr val="FF0000"/>
                </a:solidFill>
              </a:rPr>
              <a:t> element-similarity weights (</a:t>
            </a:r>
            <a:r>
              <a:rPr lang="en-US" altLang="en-US" b="1">
                <a:solidFill>
                  <a:srgbClr val="FF0000"/>
                </a:solidFill>
                <a:latin typeface="Times New Roman" panose="02020603050405020304" pitchFamily="18" charset="0"/>
                <a:cs typeface="Times New Roman" panose="02020603050405020304" pitchFamily="18" charset="0"/>
              </a:rPr>
              <a:t>w</a:t>
            </a:r>
            <a:r>
              <a:rPr lang="en-US" altLang="en-US">
                <a:solidFill>
                  <a:srgbClr val="FF0000"/>
                </a:solidFill>
              </a:rPr>
              <a:t>)</a:t>
            </a:r>
          </a:p>
          <a:p>
            <a:pPr>
              <a:lnSpc>
                <a:spcPct val="100000"/>
              </a:lnSpc>
              <a:spcBef>
                <a:spcPct val="0"/>
              </a:spcBef>
            </a:pPr>
            <a:r>
              <a:rPr lang="en-US" altLang="en-US">
                <a:solidFill>
                  <a:srgbClr val="0070C0"/>
                </a:solidFill>
              </a:rPr>
              <a:t> saliency weights (</a:t>
            </a:r>
            <a:r>
              <a:rPr lang="en-US" altLang="en-US" b="1">
                <a:solidFill>
                  <a:srgbClr val="0070C0"/>
                </a:solidFill>
                <a:latin typeface="Times New Roman" panose="02020603050405020304" pitchFamily="18" charset="0"/>
                <a:cs typeface="Times New Roman" panose="02020603050405020304" pitchFamily="18" charset="0"/>
              </a:rPr>
              <a:t>v</a:t>
            </a:r>
            <a:r>
              <a:rPr lang="en-US" altLang="en-US">
                <a:solidFill>
                  <a:srgbClr val="0070C0"/>
                </a:solidFill>
              </a:rPr>
              <a:t>)</a:t>
            </a:r>
          </a:p>
          <a:p>
            <a:pPr>
              <a:lnSpc>
                <a:spcPct val="100000"/>
              </a:lnSpc>
              <a:spcBef>
                <a:spcPct val="0"/>
              </a:spcBef>
            </a:pPr>
            <a:r>
              <a:rPr lang="en-US" altLang="en-US">
                <a:solidFill>
                  <a:srgbClr val="00B050"/>
                </a:solidFill>
              </a:rPr>
              <a:t> prevalence penalty (</a:t>
            </a:r>
            <a:r>
              <a:rPr lang="en-US" altLang="en-US" i="1">
                <a:solidFill>
                  <a:srgbClr val="00B050"/>
                </a:solidFill>
                <a:latin typeface="Times New Roman" panose="02020603050405020304" pitchFamily="18" charset="0"/>
                <a:cs typeface="Times New Roman" panose="02020603050405020304" pitchFamily="18" charset="0"/>
              </a:rPr>
              <a:t>t</a:t>
            </a:r>
            <a:r>
              <a:rPr lang="en-US" altLang="en-US">
                <a:solidFill>
                  <a:srgbClr val="00B050"/>
                </a:solidFill>
              </a:rPr>
              <a:t>) </a:t>
            </a:r>
            <a:r>
              <a:rPr lang="el-GR" altLang="en-US">
                <a:solidFill>
                  <a:srgbClr val="FF0000"/>
                </a:solidFill>
              </a:rPr>
              <a:t> </a:t>
            </a:r>
          </a:p>
          <a:p>
            <a:pPr>
              <a:lnSpc>
                <a:spcPct val="100000"/>
              </a:lnSpc>
              <a:spcBef>
                <a:spcPct val="0"/>
              </a:spcBef>
              <a:buFont typeface="Arial" panose="020B0604020202020204" pitchFamily="34" charset="0"/>
              <a:buNone/>
            </a:pPr>
            <a:r>
              <a:rPr lang="en-US" altLang="en-US"/>
              <a:t>that maximize likelihood function &amp; regularizer to promote sparsity</a:t>
            </a:r>
            <a:r>
              <a:rPr lang="en-US" altLang="en-US">
                <a:sym typeface="Arial" panose="020B0604020202020204" pitchFamily="34" charset="0"/>
              </a:rPr>
              <a:t>:</a:t>
            </a:r>
            <a:endParaRPr lang="en-US" altLang="en-US"/>
          </a:p>
        </p:txBody>
      </p:sp>
      <p:sp>
        <p:nvSpPr>
          <p:cNvPr id="58379" name="TextBox 2"/>
          <p:cNvSpPr txBox="1">
            <a:spLocks noChangeArrowheads="1"/>
          </p:cNvSpPr>
          <p:nvPr/>
        </p:nvSpPr>
        <p:spPr bwMode="auto">
          <a:xfrm>
            <a:off x="2868613" y="4924425"/>
            <a:ext cx="617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latin typeface="Times New Roman" panose="02020603050405020304" pitchFamily="18" charset="0"/>
                <a:cs typeface="Times New Roman" panose="02020603050405020304" pitchFamily="18" charset="0"/>
              </a:rPr>
              <a:t>∑</a:t>
            </a:r>
          </a:p>
        </p:txBody>
      </p:sp>
      <p:sp>
        <p:nvSpPr>
          <p:cNvPr id="58380" name="TextBox 3"/>
          <p:cNvSpPr txBox="1">
            <a:spLocks noChangeArrowheads="1"/>
          </p:cNvSpPr>
          <p:nvPr/>
        </p:nvSpPr>
        <p:spPr bwMode="auto">
          <a:xfrm>
            <a:off x="2417763" y="5699125"/>
            <a:ext cx="15890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1800">
                <a:latin typeface="Times New Roman" panose="02020603050405020304" pitchFamily="18" charset="0"/>
                <a:cs typeface="Times New Roman" panose="02020603050405020304" pitchFamily="18" charset="0"/>
              </a:rPr>
              <a:t>triplet {A,B,C}</a:t>
            </a:r>
          </a:p>
        </p:txBody>
      </p:sp>
      <p:sp>
        <p:nvSpPr>
          <p:cNvPr id="16" name="Rounded Rectangle 15"/>
          <p:cNvSpPr>
            <a:spLocks noChangeArrowheads="1"/>
          </p:cNvSpPr>
          <p:nvPr/>
        </p:nvSpPr>
        <p:spPr bwMode="auto">
          <a:xfrm>
            <a:off x="2619375" y="6062663"/>
            <a:ext cx="3316288" cy="534987"/>
          </a:xfrm>
          <a:prstGeom prst="roundRect">
            <a:avLst>
              <a:gd name="adj" fmla="val 1666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Algorithm for measuring style similarity</a:t>
            </a:r>
          </a:p>
        </p:txBody>
      </p:sp>
      <p:grpSp>
        <p:nvGrpSpPr>
          <p:cNvPr id="60419" name="Group 3"/>
          <p:cNvGrpSpPr>
            <a:grpSpLocks/>
          </p:cNvGrpSpPr>
          <p:nvPr/>
        </p:nvGrpSpPr>
        <p:grpSpPr bwMode="auto">
          <a:xfrm>
            <a:off x="92075" y="1300163"/>
            <a:ext cx="2116138" cy="4624387"/>
            <a:chOff x="0" y="0"/>
            <a:chExt cx="2115926" cy="4624100"/>
          </a:xfrm>
        </p:grpSpPr>
        <p:pic>
          <p:nvPicPr>
            <p:cNvPr id="60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5" y="0"/>
              <a:ext cx="2045517" cy="15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73431"/>
              <a:ext cx="2115926" cy="1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9" name="TextBox 3"/>
            <p:cNvSpPr txBox="1">
              <a:spLocks noChangeArrowheads="1"/>
            </p:cNvSpPr>
            <p:nvPr/>
          </p:nvSpPr>
          <p:spPr bwMode="auto">
            <a:xfrm>
              <a:off x="41849" y="4162485"/>
              <a:ext cx="1816342"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input shapes</a:t>
              </a:r>
            </a:p>
          </p:txBody>
        </p:sp>
      </p:grpSp>
      <p:grpSp>
        <p:nvGrpSpPr>
          <p:cNvPr id="60420" name="Group 7"/>
          <p:cNvGrpSpPr>
            <a:grpSpLocks/>
          </p:cNvGrpSpPr>
          <p:nvPr/>
        </p:nvGrpSpPr>
        <p:grpSpPr bwMode="auto">
          <a:xfrm>
            <a:off x="2259013" y="1574800"/>
            <a:ext cx="3038475" cy="4349750"/>
            <a:chOff x="0" y="0"/>
            <a:chExt cx="3038862" cy="4350161"/>
          </a:xfrm>
        </p:grpSpPr>
        <p:pic>
          <p:nvPicPr>
            <p:cNvPr id="604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 y="0"/>
              <a:ext cx="2977140" cy="131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6175"/>
              <a:ext cx="3038862" cy="13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6" name="TextBox 7"/>
            <p:cNvSpPr txBox="1">
              <a:spLocks noChangeArrowheads="1"/>
            </p:cNvSpPr>
            <p:nvPr/>
          </p:nvSpPr>
          <p:spPr bwMode="auto">
            <a:xfrm>
              <a:off x="208745" y="3888481"/>
              <a:ext cx="2621373"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matching elements</a:t>
              </a:r>
            </a:p>
          </p:txBody>
        </p:sp>
      </p:grpSp>
      <p:cxnSp>
        <p:nvCxnSpPr>
          <p:cNvPr id="60421" name="Straight Connector 22"/>
          <p:cNvCxnSpPr>
            <a:cxnSpLocks noChangeShapeType="1"/>
          </p:cNvCxnSpPr>
          <p:nvPr/>
        </p:nvCxnSpPr>
        <p:spPr bwMode="auto">
          <a:xfrm>
            <a:off x="2243138"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60422" name="Group 12"/>
          <p:cNvGrpSpPr>
            <a:grpSpLocks/>
          </p:cNvGrpSpPr>
          <p:nvPr/>
        </p:nvGrpSpPr>
        <p:grpSpPr bwMode="auto">
          <a:xfrm>
            <a:off x="5359400" y="1217613"/>
            <a:ext cx="3313113" cy="4706937"/>
            <a:chOff x="0" y="0"/>
            <a:chExt cx="3311875" cy="4707286"/>
          </a:xfrm>
        </p:grpSpPr>
        <p:pic>
          <p:nvPicPr>
            <p:cNvPr id="604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 y="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 y="946180"/>
              <a:ext cx="1037389" cy="78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1892360"/>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48888"/>
              <a:ext cx="1041504" cy="7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277" y="363682"/>
              <a:ext cx="697471" cy="137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083" y="2204112"/>
              <a:ext cx="675857"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7" name="TextBox 13"/>
            <p:cNvSpPr txBox="1">
              <a:spLocks noChangeArrowheads="1"/>
            </p:cNvSpPr>
            <p:nvPr/>
          </p:nvSpPr>
          <p:spPr bwMode="auto">
            <a:xfrm>
              <a:off x="934267" y="209670"/>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0.82×0.16</a:t>
              </a:r>
            </a:p>
          </p:txBody>
        </p:sp>
        <p:sp>
          <p:nvSpPr>
            <p:cNvPr id="60448" name="TextBox 15"/>
            <p:cNvSpPr txBox="1">
              <a:spLocks noChangeArrowheads="1"/>
            </p:cNvSpPr>
            <p:nvPr/>
          </p:nvSpPr>
          <p:spPr bwMode="auto">
            <a:xfrm>
              <a:off x="934267" y="114768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0.01×0.30</a:t>
              </a:r>
            </a:p>
          </p:txBody>
        </p:sp>
        <p:sp>
          <p:nvSpPr>
            <p:cNvPr id="60449" name="TextBox 16"/>
            <p:cNvSpPr txBox="1">
              <a:spLocks noChangeArrowheads="1"/>
            </p:cNvSpPr>
            <p:nvPr/>
          </p:nvSpPr>
          <p:spPr bwMode="auto">
            <a:xfrm>
              <a:off x="934267" y="2180274"/>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0.65×0.45</a:t>
              </a:r>
            </a:p>
          </p:txBody>
        </p:sp>
        <p:sp>
          <p:nvSpPr>
            <p:cNvPr id="60450" name="TextBox 17"/>
            <p:cNvSpPr txBox="1">
              <a:spLocks noChangeArrowheads="1"/>
            </p:cNvSpPr>
            <p:nvPr/>
          </p:nvSpPr>
          <p:spPr bwMode="auto">
            <a:xfrm>
              <a:off x="934267" y="2996232"/>
              <a:ext cx="1117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0.08×0.37</a:t>
              </a:r>
            </a:p>
          </p:txBody>
        </p:sp>
        <p:sp>
          <p:nvSpPr>
            <p:cNvPr id="60451" name="TextBox 18"/>
            <p:cNvSpPr txBox="1">
              <a:spLocks noChangeArrowheads="1"/>
            </p:cNvSpPr>
            <p:nvPr/>
          </p:nvSpPr>
          <p:spPr bwMode="auto">
            <a:xfrm>
              <a:off x="2599966" y="687133"/>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+0.16</a:t>
              </a:r>
            </a:p>
          </p:txBody>
        </p:sp>
        <p:sp>
          <p:nvSpPr>
            <p:cNvPr id="60452" name="TextBox 19"/>
            <p:cNvSpPr txBox="1">
              <a:spLocks noChangeArrowheads="1"/>
            </p:cNvSpPr>
            <p:nvPr/>
          </p:nvSpPr>
          <p:spPr bwMode="auto">
            <a:xfrm>
              <a:off x="2582748" y="2612449"/>
              <a:ext cx="711909" cy="36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800" b="1"/>
                <a:t>+0.27</a:t>
              </a:r>
            </a:p>
          </p:txBody>
        </p:sp>
        <p:sp>
          <p:nvSpPr>
            <p:cNvPr id="60453" name="TextBox 26"/>
            <p:cNvSpPr txBox="1">
              <a:spLocks noChangeArrowheads="1"/>
            </p:cNvSpPr>
            <p:nvPr/>
          </p:nvSpPr>
          <p:spPr bwMode="auto">
            <a:xfrm>
              <a:off x="134660" y="4245613"/>
              <a:ext cx="2904754"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distance components</a:t>
              </a:r>
            </a:p>
          </p:txBody>
        </p:sp>
      </p:grpSp>
      <p:grpSp>
        <p:nvGrpSpPr>
          <p:cNvPr id="60423" name="Group 28"/>
          <p:cNvGrpSpPr>
            <a:grpSpLocks/>
          </p:cNvGrpSpPr>
          <p:nvPr/>
        </p:nvGrpSpPr>
        <p:grpSpPr bwMode="auto">
          <a:xfrm>
            <a:off x="8788400" y="1725613"/>
            <a:ext cx="3332163" cy="4198937"/>
            <a:chOff x="0" y="0"/>
            <a:chExt cx="3333017" cy="4198017"/>
          </a:xfrm>
        </p:grpSpPr>
        <p:grpSp>
          <p:nvGrpSpPr>
            <p:cNvPr id="60434" name="Group 29"/>
            <p:cNvGrpSpPr>
              <a:grpSpLocks/>
            </p:cNvGrpSpPr>
            <p:nvPr/>
          </p:nvGrpSpPr>
          <p:grpSpPr bwMode="auto">
            <a:xfrm>
              <a:off x="0" y="0"/>
              <a:ext cx="3305948" cy="1051562"/>
              <a:chOff x="0" y="0"/>
              <a:chExt cx="3324949" cy="1051562"/>
            </a:xfrm>
          </p:grpSpPr>
          <p:pic>
            <p:nvPicPr>
              <p:cNvPr id="60439"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867" y="0"/>
                <a:ext cx="1363678" cy="10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0" name="TextBox 14"/>
              <p:cNvSpPr txBox="1">
                <a:spLocks noChangeArrowheads="1"/>
              </p:cNvSpPr>
              <p:nvPr/>
            </p:nvSpPr>
            <p:spPr bwMode="auto">
              <a:xfrm>
                <a:off x="0" y="150435"/>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)=0.29</a:t>
                </a:r>
              </a:p>
            </p:txBody>
          </p:sp>
        </p:grpSp>
        <p:sp>
          <p:nvSpPr>
            <p:cNvPr id="60435" name="TextBox 27"/>
            <p:cNvSpPr txBox="1">
              <a:spLocks noChangeArrowheads="1"/>
            </p:cNvSpPr>
            <p:nvPr/>
          </p:nvSpPr>
          <p:spPr bwMode="auto">
            <a:xfrm>
              <a:off x="694444" y="3736471"/>
              <a:ext cx="2195331"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a:solidFill>
                    <a:srgbClr val="00B050"/>
                  </a:solidFill>
                </a:rPr>
                <a:t>output distance</a:t>
              </a:r>
            </a:p>
          </p:txBody>
        </p:sp>
        <p:grpSp>
          <p:nvGrpSpPr>
            <p:cNvPr id="60436" name="Group 33"/>
            <p:cNvGrpSpPr>
              <a:grpSpLocks/>
            </p:cNvGrpSpPr>
            <p:nvPr/>
          </p:nvGrpSpPr>
          <p:grpSpPr bwMode="auto">
            <a:xfrm>
              <a:off x="8068" y="1671132"/>
              <a:ext cx="3324949" cy="1056439"/>
              <a:chOff x="0" y="0"/>
              <a:chExt cx="3324949" cy="1056439"/>
            </a:xfrm>
          </p:grpSpPr>
          <p:pic>
            <p:nvPicPr>
              <p:cNvPr id="60437"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187" y="0"/>
                <a:ext cx="1410617" cy="105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8" name="TextBox 34"/>
              <p:cNvSpPr txBox="1">
                <a:spLocks noChangeArrowheads="1"/>
              </p:cNvSpPr>
              <p:nvPr/>
            </p:nvSpPr>
            <p:spPr bwMode="auto">
              <a:xfrm>
                <a:off x="0" y="174273"/>
                <a:ext cx="3324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4800"/>
                  <a:t>D(   ,   )=0.59</a:t>
                </a:r>
              </a:p>
            </p:txBody>
          </p:sp>
        </p:grpSp>
      </p:grpSp>
      <p:cxnSp>
        <p:nvCxnSpPr>
          <p:cNvPr id="60424" name="Straight Connector 30"/>
          <p:cNvCxnSpPr>
            <a:cxnSpLocks noChangeShapeType="1"/>
          </p:cNvCxnSpPr>
          <p:nvPr/>
        </p:nvCxnSpPr>
        <p:spPr bwMode="auto">
          <a:xfrm>
            <a:off x="8761413" y="1306513"/>
            <a:ext cx="0" cy="3686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60425" name="Straight Connector 28"/>
          <p:cNvCxnSpPr>
            <a:cxnSpLocks noChangeShapeType="1"/>
          </p:cNvCxnSpPr>
          <p:nvPr/>
        </p:nvCxnSpPr>
        <p:spPr bwMode="auto">
          <a:xfrm>
            <a:off x="5276850" y="1393825"/>
            <a:ext cx="0" cy="36877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60426" name="Rectangle 37"/>
          <p:cNvSpPr>
            <a:spLocks noChangeArrowheads="1"/>
          </p:cNvSpPr>
          <p:nvPr/>
        </p:nvSpPr>
        <p:spPr bwMode="auto">
          <a:xfrm>
            <a:off x="6670675" y="19034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60427" name="Rectangle 38"/>
          <p:cNvSpPr>
            <a:spLocks noChangeArrowheads="1"/>
          </p:cNvSpPr>
          <p:nvPr/>
        </p:nvSpPr>
        <p:spPr bwMode="auto">
          <a:xfrm>
            <a:off x="6670675" y="3824288"/>
            <a:ext cx="30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t>+</a:t>
            </a:r>
            <a:endParaRPr lang="en-US" altLang="en-US" sz="1800"/>
          </a:p>
        </p:txBody>
      </p:sp>
      <p:sp>
        <p:nvSpPr>
          <p:cNvPr id="60428" name="TextBox 1"/>
          <p:cNvSpPr txBox="1">
            <a:spLocks noChangeArrowheads="1"/>
          </p:cNvSpPr>
          <p:nvPr/>
        </p:nvSpPr>
        <p:spPr bwMode="auto">
          <a:xfrm>
            <a:off x="6489700" y="4781550"/>
            <a:ext cx="1071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0070C0"/>
                </a:solidFill>
              </a:rPr>
              <a:t>element</a:t>
            </a:r>
          </a:p>
          <a:p>
            <a:pPr algn="ctr">
              <a:lnSpc>
                <a:spcPct val="100000"/>
              </a:lnSpc>
              <a:spcBef>
                <a:spcPct val="0"/>
              </a:spcBef>
              <a:buFontTx/>
              <a:buNone/>
            </a:pPr>
            <a:r>
              <a:rPr lang="en-US" altLang="en-US" sz="2000" b="1">
                <a:solidFill>
                  <a:srgbClr val="0070C0"/>
                </a:solidFill>
              </a:rPr>
              <a:t>distance</a:t>
            </a:r>
          </a:p>
        </p:txBody>
      </p:sp>
      <p:sp>
        <p:nvSpPr>
          <p:cNvPr id="60429" name="TextBox 41"/>
          <p:cNvSpPr txBox="1">
            <a:spLocks noChangeArrowheads="1"/>
          </p:cNvSpPr>
          <p:nvPr/>
        </p:nvSpPr>
        <p:spPr bwMode="auto">
          <a:xfrm>
            <a:off x="5335588" y="4791075"/>
            <a:ext cx="106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70C0"/>
                </a:solidFill>
              </a:rPr>
              <a:t>element</a:t>
            </a:r>
            <a:br>
              <a:rPr lang="en-US" altLang="en-US" sz="2000" b="1">
                <a:solidFill>
                  <a:srgbClr val="0070C0"/>
                </a:solidFill>
              </a:rPr>
            </a:br>
            <a:r>
              <a:rPr lang="en-US" altLang="en-US" sz="2000" b="1">
                <a:solidFill>
                  <a:srgbClr val="0070C0"/>
                </a:solidFill>
              </a:rPr>
              <a:t>saliency</a:t>
            </a:r>
          </a:p>
        </p:txBody>
      </p:sp>
      <p:sp>
        <p:nvSpPr>
          <p:cNvPr id="60430" name="TextBox 42"/>
          <p:cNvSpPr txBox="1">
            <a:spLocks noChangeArrowheads="1"/>
          </p:cNvSpPr>
          <p:nvPr/>
        </p:nvSpPr>
        <p:spPr bwMode="auto">
          <a:xfrm>
            <a:off x="7537450" y="4784725"/>
            <a:ext cx="1350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a:solidFill>
                  <a:srgbClr val="FF0000"/>
                </a:solidFill>
              </a:rPr>
              <a:t>element</a:t>
            </a:r>
            <a:br>
              <a:rPr lang="en-US" altLang="en-US" sz="2000" b="1">
                <a:solidFill>
                  <a:srgbClr val="FF0000"/>
                </a:solidFill>
              </a:rPr>
            </a:br>
            <a:r>
              <a:rPr lang="en-US" altLang="en-US" sz="2000" b="1">
                <a:solidFill>
                  <a:srgbClr val="FF0000"/>
                </a:solidFill>
              </a:rPr>
              <a:t>prevalence</a:t>
            </a:r>
          </a:p>
        </p:txBody>
      </p:sp>
      <p:sp>
        <p:nvSpPr>
          <p:cNvPr id="60431" name="Rectangle 43"/>
          <p:cNvSpPr>
            <a:spLocks noChangeArrowheads="1"/>
          </p:cNvSpPr>
          <p:nvPr/>
        </p:nvSpPr>
        <p:spPr bwMode="auto">
          <a:xfrm>
            <a:off x="6275388" y="490696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70C0"/>
                </a:solidFill>
              </a:rPr>
              <a:t>×</a:t>
            </a:r>
          </a:p>
        </p:txBody>
      </p:sp>
      <p:sp>
        <p:nvSpPr>
          <p:cNvPr id="60432" name="Rectangle 44"/>
          <p:cNvSpPr>
            <a:spLocks noChangeArrowheads="1"/>
          </p:cNvSpPr>
          <p:nvPr/>
        </p:nvSpPr>
        <p:spPr bwMode="auto">
          <a:xfrm>
            <a:off x="7418388" y="49022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FF0000"/>
                </a:solidFill>
              </a:rPr>
              <a:t>+</a:t>
            </a:r>
          </a:p>
        </p:txBody>
      </p:sp>
      <p:sp>
        <p:nvSpPr>
          <p:cNvPr id="60433" name="Rounded Rectangle 21"/>
          <p:cNvSpPr>
            <a:spLocks noChangeArrowheads="1"/>
          </p:cNvSpPr>
          <p:nvPr/>
        </p:nvSpPr>
        <p:spPr bwMode="auto">
          <a:xfrm>
            <a:off x="8850313" y="1217613"/>
            <a:ext cx="3157537" cy="48180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2944813"/>
            <a:ext cx="406558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5575" y="3208338"/>
            <a:ext cx="27130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 y="3063875"/>
            <a:ext cx="3427413"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Challenge: style transcends structure</a:t>
            </a:r>
          </a:p>
        </p:txBody>
      </p:sp>
      <p:sp>
        <p:nvSpPr>
          <p:cNvPr id="7174" name="Rectangle 1"/>
          <p:cNvSpPr>
            <a:spLocks noChangeArrowheads="1"/>
          </p:cNvSpPr>
          <p:nvPr/>
        </p:nvSpPr>
        <p:spPr bwMode="auto">
          <a:xfrm>
            <a:off x="495300" y="2847975"/>
            <a:ext cx="3636963" cy="2576513"/>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7175" name="Rectangle 10"/>
          <p:cNvSpPr>
            <a:spLocks noChangeArrowheads="1"/>
          </p:cNvSpPr>
          <p:nvPr/>
        </p:nvSpPr>
        <p:spPr bwMode="auto">
          <a:xfrm>
            <a:off x="8947150" y="2847975"/>
            <a:ext cx="2986088" cy="2576513"/>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7176" name="Rectangle 11"/>
          <p:cNvSpPr>
            <a:spLocks noChangeArrowheads="1"/>
          </p:cNvSpPr>
          <p:nvPr/>
        </p:nvSpPr>
        <p:spPr bwMode="auto">
          <a:xfrm>
            <a:off x="4562475" y="2847975"/>
            <a:ext cx="4068763" cy="2576513"/>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5"/>
                                        </p:tgtEl>
                                        <p:attrNameLst>
                                          <p:attrName>style.visibility</p:attrName>
                                        </p:attrNameLst>
                                      </p:cBhvr>
                                      <p:to>
                                        <p:strVal val="visible"/>
                                      </p:to>
                                    </p:set>
                                    <p:animEffect transition="in" filter="fade">
                                      <p:cBhvr>
                                        <p:cTn id="10" dur="500"/>
                                        <p:tgtEl>
                                          <p:spTgt spid="71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1412875"/>
            <a:ext cx="449421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838200" y="239713"/>
            <a:ext cx="10515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defRPr/>
            </a:pPr>
            <a:r>
              <a:rPr lang="en-US" altLang="en-US" sz="6000" dirty="0" smtClean="0">
                <a:latin typeface="+mn-lt"/>
              </a:rPr>
              <a:t>Validation</a:t>
            </a:r>
            <a:endParaRPr lang="en-US" altLang="en-US" sz="6000" dirty="0">
              <a:latin typeface="+mn-lt"/>
            </a:endParaRPr>
          </a:p>
        </p:txBody>
      </p:sp>
      <p:sp>
        <p:nvSpPr>
          <p:cNvPr id="62468" name="TextBox 1"/>
          <p:cNvSpPr txBox="1">
            <a:spLocks noChangeArrowheads="1"/>
          </p:cNvSpPr>
          <p:nvPr/>
        </p:nvSpPr>
        <p:spPr bwMode="auto">
          <a:xfrm>
            <a:off x="3803650" y="5416550"/>
            <a:ext cx="4214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5400" b="1">
                <a:solidFill>
                  <a:srgbClr val="FF0000"/>
                </a:solidFill>
              </a:rPr>
              <a:t>Does it work?</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smtClean="0">
                <a:latin typeface="+mn-lt"/>
              </a:rPr>
              <a:t>Our dataset</a:t>
            </a:r>
            <a:endParaRPr lang="en-US" altLang="en-US" sz="3600" dirty="0">
              <a:latin typeface="+mn-lt"/>
            </a:endParaRPr>
          </a:p>
        </p:txBody>
      </p:sp>
      <p:sp>
        <p:nvSpPr>
          <p:cNvPr id="4" name="Content Placeholder 2"/>
          <p:cNvSpPr txBox="1">
            <a:spLocks/>
          </p:cNvSpPr>
          <p:nvPr/>
        </p:nvSpPr>
        <p:spPr bwMode="auto">
          <a:xfrm>
            <a:off x="838200" y="1484313"/>
            <a:ext cx="105156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endParaRPr lang="en-US" altLang="en-US" sz="3200"/>
          </a:p>
          <a:p>
            <a:pPr eaLnBrk="1" hangingPunct="1">
              <a:buFont typeface="Arial" panose="020B0604020202020204" pitchFamily="34" charset="0"/>
              <a:buNone/>
            </a:pPr>
            <a:r>
              <a:rPr lang="en-US" altLang="en-US" sz="3200"/>
              <a:t>	</a:t>
            </a:r>
            <a:r>
              <a:rPr lang="en-US" altLang="en-US" sz="3200" b="1">
                <a:solidFill>
                  <a:srgbClr val="00B050"/>
                </a:solidFill>
              </a:rPr>
              <a:t>&gt;50,000 responses</a:t>
            </a:r>
          </a:p>
          <a:p>
            <a:pPr eaLnBrk="1" hangingPunct="1">
              <a:buFont typeface="Arial" panose="020B0604020202020204" pitchFamily="34" charset="0"/>
              <a:buNone/>
            </a:pPr>
            <a:endParaRPr lang="en-US" altLang="en-US" sz="3200"/>
          </a:p>
          <a:p>
            <a:pPr eaLnBrk="1" hangingPunct="1">
              <a:buFont typeface="Arial" panose="020B0604020202020204" pitchFamily="34" charset="0"/>
              <a:buNone/>
            </a:pPr>
            <a:r>
              <a:rPr lang="en-US" altLang="en-US" sz="3200"/>
              <a:t>	More than</a:t>
            </a:r>
            <a:r>
              <a:rPr lang="en-US" altLang="en-US" sz="3200" b="1">
                <a:solidFill>
                  <a:srgbClr val="0070C0"/>
                </a:solidFill>
              </a:rPr>
              <a:t> </a:t>
            </a:r>
            <a:r>
              <a:rPr lang="en-US" altLang="en-US" sz="3200" b="1">
                <a:solidFill>
                  <a:srgbClr val="00B050"/>
                </a:solidFill>
              </a:rPr>
              <a:t>2,500 participants</a:t>
            </a:r>
          </a:p>
          <a:p>
            <a:pPr eaLnBrk="1" hangingPunct="1">
              <a:buFont typeface="Arial" panose="020B0604020202020204" pitchFamily="34" charset="0"/>
              <a:buNone/>
            </a:pPr>
            <a:endParaRPr lang="en-US" altLang="en-US" sz="3200"/>
          </a:p>
          <a:p>
            <a:pPr eaLnBrk="1" hangingPunct="1">
              <a:buFont typeface="Arial" panose="020B0604020202020204" pitchFamily="34" charset="0"/>
              <a:buNone/>
            </a:pPr>
            <a:r>
              <a:rPr lang="en-US" altLang="en-US" sz="3200"/>
              <a:t>	Seven diverse categories with</a:t>
            </a:r>
            <a:r>
              <a:rPr lang="en-US" altLang="en-US" sz="3200" b="1">
                <a:solidFill>
                  <a:srgbClr val="0070C0"/>
                </a:solidFill>
              </a:rPr>
              <a:t> </a:t>
            </a:r>
            <a:r>
              <a:rPr lang="en-US" altLang="en-US" sz="3200" b="1">
                <a:solidFill>
                  <a:srgbClr val="00B050"/>
                </a:solidFill>
              </a:rPr>
              <a:t>1,000 shapes</a:t>
            </a:r>
            <a:r>
              <a:rPr lang="en-US" altLang="en-US" sz="3200" b="1"/>
              <a:t>:</a:t>
            </a:r>
          </a:p>
          <a:p>
            <a:pPr eaLnBrk="1" hangingPunct="1">
              <a:buFont typeface="Arial" panose="020B0604020202020204" pitchFamily="34" charset="0"/>
              <a:buNone/>
            </a:pPr>
            <a:r>
              <a:rPr lang="en-US" altLang="en-US" sz="2600"/>
              <a:t>	</a:t>
            </a:r>
            <a:r>
              <a:rPr lang="en-US" altLang="en-US"/>
              <a:t>buildings, furniture, lamps, columns, cutlery, coffee set, dishes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idx="4294967295"/>
          </p:nvPr>
        </p:nvSpPr>
        <p:spPr>
          <a:xfrm>
            <a:off x="112713" y="239713"/>
            <a:ext cx="11818937" cy="1060450"/>
          </a:xfrm>
        </p:spPr>
        <p:txBody>
          <a:bodyPr/>
          <a:lstStyle/>
          <a:p>
            <a:pPr algn="ctr" eaLnBrk="1" hangingPunct="1">
              <a:defRPr/>
            </a:pPr>
            <a:r>
              <a:rPr lang="en-US" altLang="en-US" sz="3600" dirty="0" smtClean="0">
                <a:latin typeface="+mn-lt"/>
              </a:rPr>
              <a:t>Are users consistent in performing relative style comparisons?</a:t>
            </a:r>
            <a:endParaRPr lang="en-US" altLang="en-US" sz="3600" dirty="0">
              <a:latin typeface="+mn-lt"/>
            </a:endParaRPr>
          </a:p>
        </p:txBody>
      </p:sp>
      <p:pic>
        <p:nvPicPr>
          <p:cNvPr id="665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1300163"/>
            <a:ext cx="54737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a:spLocks noChangeArrowheads="1"/>
          </p:cNvSpPr>
          <p:nvPr/>
        </p:nvSpPr>
        <p:spPr bwMode="auto">
          <a:xfrm>
            <a:off x="4854575" y="5334000"/>
            <a:ext cx="1603375" cy="790575"/>
          </a:xfrm>
          <a:prstGeom prst="ellipse">
            <a:avLst/>
          </a:prstGeom>
          <a:noFill/>
          <a:ln w="5715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1300163"/>
            <a:ext cx="856615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Our result</a:t>
            </a:r>
          </a:p>
        </p:txBody>
      </p:sp>
      <p:sp>
        <p:nvSpPr>
          <p:cNvPr id="4" name="Oval 3"/>
          <p:cNvSpPr>
            <a:spLocks noChangeArrowheads="1"/>
          </p:cNvSpPr>
          <p:nvPr/>
        </p:nvSpPr>
        <p:spPr bwMode="auto">
          <a:xfrm>
            <a:off x="8004175" y="5326063"/>
            <a:ext cx="1603375" cy="790575"/>
          </a:xfrm>
          <a:prstGeom prst="ellipse">
            <a:avLst/>
          </a:prstGeom>
          <a:noFill/>
          <a:ln w="5715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Our result</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1300163"/>
            <a:ext cx="848995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Our result</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1300163"/>
            <a:ext cx="848995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Our result</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1300163"/>
            <a:ext cx="848995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838200" y="239713"/>
            <a:ext cx="10515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defRPr/>
            </a:pPr>
            <a:r>
              <a:rPr lang="en-US" altLang="en-US" sz="3600" dirty="0" smtClean="0">
                <a:latin typeface="+mn-lt"/>
              </a:rPr>
              <a:t>Failure case</a:t>
            </a:r>
            <a:endParaRPr lang="en-US" altLang="en-US" sz="3600" dirty="0">
              <a:latin typeface="+mn-lt"/>
            </a:endParaRPr>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1300163"/>
            <a:ext cx="840105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Which geometric properties are important for style?</a:t>
            </a:r>
          </a:p>
        </p:txBody>
      </p:sp>
      <p:pic>
        <p:nvPicPr>
          <p:cNvPr id="788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1089025"/>
            <a:ext cx="7364412"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p:cNvSpPr txBox="1">
            <a:spLocks noChangeArrowheads="1"/>
          </p:cNvSpPr>
          <p:nvPr/>
        </p:nvSpPr>
        <p:spPr bwMode="auto">
          <a:xfrm>
            <a:off x="4081463" y="1479550"/>
            <a:ext cx="4029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6000">
                <a:cs typeface="Times New Roman" panose="02020603050405020304" pitchFamily="18" charset="0"/>
              </a:rPr>
              <a:t>Application:</a:t>
            </a:r>
          </a:p>
        </p:txBody>
      </p:sp>
      <p:sp>
        <p:nvSpPr>
          <p:cNvPr id="80899" name="TextBox 2"/>
          <p:cNvSpPr txBox="1">
            <a:spLocks noChangeArrowheads="1"/>
          </p:cNvSpPr>
          <p:nvPr/>
        </p:nvSpPr>
        <p:spPr bwMode="auto">
          <a:xfrm>
            <a:off x="2754313" y="2867025"/>
            <a:ext cx="66833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4400"/>
              <a:t>Organizing shape collections</a:t>
            </a:r>
            <a:endParaRPr lang="en-US" altLang="en-US" sz="44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8240713" y="2238375"/>
            <a:ext cx="3414712" cy="3260725"/>
          </a:xfrm>
          <a:prstGeom prst="rect">
            <a:avLst/>
          </a:prstGeom>
          <a:blipFill dpi="0" rotWithShape="1">
            <a:blip r:embed="rId3">
              <a:alphaModFix amt="25000"/>
            </a:blip>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2238375"/>
            <a:ext cx="3414712"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0" y="2238375"/>
            <a:ext cx="29876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Challenge: style transcends functionality</a:t>
            </a:r>
          </a:p>
        </p:txBody>
      </p:sp>
      <p:pic>
        <p:nvPicPr>
          <p:cNvPr id="922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930525"/>
            <a:ext cx="411956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pp-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2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4081463" y="1479550"/>
            <a:ext cx="4029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6000">
                <a:cs typeface="Times New Roman" panose="02020603050405020304" pitchFamily="18" charset="0"/>
              </a:rPr>
              <a:t>Application:</a:t>
            </a:r>
          </a:p>
        </p:txBody>
      </p:sp>
      <p:sp>
        <p:nvSpPr>
          <p:cNvPr id="84995" name="TextBox 2"/>
          <p:cNvSpPr txBox="1">
            <a:spLocks noChangeArrowheads="1"/>
          </p:cNvSpPr>
          <p:nvPr/>
        </p:nvSpPr>
        <p:spPr bwMode="auto">
          <a:xfrm>
            <a:off x="3024188" y="2867025"/>
            <a:ext cx="61436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4400"/>
              <a:t>Style-based shape tagging</a:t>
            </a:r>
            <a:endParaRPr lang="en-US" altLang="en-US" sz="44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2.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1"/>
          <p:cNvSpPr txBox="1">
            <a:spLocks noChangeArrowheads="1"/>
          </p:cNvSpPr>
          <p:nvPr/>
        </p:nvSpPr>
        <p:spPr bwMode="auto">
          <a:xfrm>
            <a:off x="4081463" y="1479550"/>
            <a:ext cx="4029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6000">
                <a:cs typeface="Times New Roman" panose="02020603050405020304" pitchFamily="18" charset="0"/>
              </a:rPr>
              <a:t>Application:</a:t>
            </a:r>
          </a:p>
        </p:txBody>
      </p:sp>
      <p:sp>
        <p:nvSpPr>
          <p:cNvPr id="94211" name="TextBox 2"/>
          <p:cNvSpPr txBox="1">
            <a:spLocks noChangeArrowheads="1"/>
          </p:cNvSpPr>
          <p:nvPr/>
        </p:nvSpPr>
        <p:spPr bwMode="auto">
          <a:xfrm>
            <a:off x="1019175" y="2867025"/>
            <a:ext cx="101536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4400"/>
              <a:t>Style-based suggestions for scene modeling</a:t>
            </a:r>
            <a:endParaRPr lang="en-US" altLang="en-US" sz="44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app-3.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24" fill="hold"/>
                                        <p:tgtEl>
                                          <p:spTgt spid="61443"/>
                                        </p:tgtEl>
                                      </p:cBhvr>
                                    </p:cmd>
                                  </p:childTnLst>
                                </p:cTn>
                              </p:par>
                            </p:childTnLst>
                          </p:cTn>
                        </p:par>
                        <p:par>
                          <p:cTn id="7" fill="hold" nodeType="afterGroup">
                            <p:stCondLst>
                              <p:cond delay="21624"/>
                            </p:stCondLst>
                            <p:childTnLst>
                              <p:par>
                                <p:cTn id="8" presetID="1" presetClass="entr" presetSubtype="0" fill="hold" nodeType="afterEffect">
                                  <p:stCondLst>
                                    <p:cond delay="0"/>
                                  </p:stCondLst>
                                  <p:childTnLst>
                                    <p:set>
                                      <p:cBhvr>
                                        <p:cTn id="9" dur="1" fill="hold">
                                          <p:stCondLst>
                                            <p:cond delay="0"/>
                                          </p:stCondLst>
                                        </p:cTn>
                                        <p:tgtEl>
                                          <p:spTgt spid="6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nodeType="clickEffect">
                  <p:stCondLst>
                    <p:cond delay="indefinite"/>
                  </p:stCondLst>
                </p:cTn>
                <p:tgtEl>
                  <p:spTgt spid="61443"/>
                </p:tgtEl>
              </p:cMediaNode>
            </p:video>
            <p:seq concurrent="1" nextAc="seek">
              <p:cTn id="11" restart="whenNotActive" fill="hold" evtFilter="cancelBubble" nodeType="interactiveSeq">
                <p:stCondLst>
                  <p:cond evt="onClick" delay="0">
                    <p:tgtEl>
                      <p:spTgt spid="6144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1443"/>
                                        </p:tgtEl>
                                      </p:cBhvr>
                                    </p:cmd>
                                  </p:childTnLst>
                                </p:cTn>
                              </p:par>
                            </p:childTnLst>
                          </p:cTn>
                        </p:par>
                      </p:childTnLst>
                    </p:cTn>
                  </p:par>
                </p:childTnLst>
              </p:cTn>
              <p:nextCondLst>
                <p:cond evt="onClick" delay="0">
                  <p:tgtEl>
                    <p:spTgt spid="6144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711200" y="239713"/>
            <a:ext cx="10769600" cy="1060450"/>
          </a:xfrm>
        </p:spPr>
        <p:txBody>
          <a:bodyPr/>
          <a:lstStyle/>
          <a:p>
            <a:pPr algn="ctr" eaLnBrk="1" hangingPunct="1">
              <a:defRPr/>
            </a:pPr>
            <a:r>
              <a:rPr lang="en-US" altLang="en-US" sz="3600" dirty="0">
                <a:latin typeface="+mn-lt"/>
              </a:rPr>
              <a:t>Related work: Analyzing objects with </a:t>
            </a:r>
            <a:r>
              <a:rPr lang="en-US" altLang="en-US" sz="3600" b="1" dirty="0">
                <a:latin typeface="+mn-lt"/>
              </a:rPr>
              <a:t>common structure</a:t>
            </a:r>
          </a:p>
        </p:txBody>
      </p:sp>
      <p:grpSp>
        <p:nvGrpSpPr>
          <p:cNvPr id="11267" name="Group 3"/>
          <p:cNvGrpSpPr>
            <a:grpSpLocks/>
          </p:cNvGrpSpPr>
          <p:nvPr/>
        </p:nvGrpSpPr>
        <p:grpSpPr bwMode="auto">
          <a:xfrm>
            <a:off x="1895475" y="1336675"/>
            <a:ext cx="3017838" cy="2909888"/>
            <a:chOff x="0" y="0"/>
            <a:chExt cx="3018019" cy="2909107"/>
          </a:xfrm>
        </p:grpSpPr>
        <p:sp>
          <p:nvSpPr>
            <p:cNvPr id="11278" name="Rectangle 6"/>
            <p:cNvSpPr>
              <a:spLocks noChangeArrowheads="1"/>
            </p:cNvSpPr>
            <p:nvPr/>
          </p:nvSpPr>
          <p:spPr bwMode="auto">
            <a:xfrm>
              <a:off x="474529" y="2484345"/>
              <a:ext cx="2068960" cy="42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a:solidFill>
                    <a:srgbClr val="00B050"/>
                  </a:solidFill>
                </a:rPr>
                <a:t>[Xu et al. 2010]</a:t>
              </a:r>
            </a:p>
          </p:txBody>
        </p:sp>
        <p:pic>
          <p:nvPicPr>
            <p:cNvPr id="112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8019" cy="248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8" name="Group 6"/>
          <p:cNvGrpSpPr>
            <a:grpSpLocks/>
          </p:cNvGrpSpPr>
          <p:nvPr/>
        </p:nvGrpSpPr>
        <p:grpSpPr bwMode="auto">
          <a:xfrm>
            <a:off x="6386513" y="1363663"/>
            <a:ext cx="4365625" cy="2919412"/>
            <a:chOff x="0" y="0"/>
            <a:chExt cx="4366161" cy="2919711"/>
          </a:xfrm>
        </p:grpSpPr>
        <p:sp>
          <p:nvSpPr>
            <p:cNvPr id="11276" name="Rectangle 5"/>
            <p:cNvSpPr>
              <a:spLocks noChangeArrowheads="1"/>
            </p:cNvSpPr>
            <p:nvPr/>
          </p:nvSpPr>
          <p:spPr bwMode="auto">
            <a:xfrm>
              <a:off x="902796" y="2494979"/>
              <a:ext cx="256056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a:solidFill>
                    <a:srgbClr val="00B050"/>
                  </a:solidFill>
                </a:rPr>
                <a:t>[Huang et al. 2013]</a:t>
              </a:r>
            </a:p>
          </p:txBody>
        </p:sp>
        <p:pic>
          <p:nvPicPr>
            <p:cNvPr id="112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66161" cy="255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9" name="Group 3"/>
          <p:cNvGrpSpPr>
            <a:grpSpLocks/>
          </p:cNvGrpSpPr>
          <p:nvPr/>
        </p:nvGrpSpPr>
        <p:grpSpPr bwMode="auto">
          <a:xfrm>
            <a:off x="3224213" y="4324350"/>
            <a:ext cx="5557837" cy="2332038"/>
            <a:chOff x="3224213" y="4324701"/>
            <a:chExt cx="5557837" cy="2331075"/>
          </a:xfrm>
        </p:grpSpPr>
        <p:sp>
          <p:nvSpPr>
            <p:cNvPr id="11270" name="Content Placeholder 2"/>
            <p:cNvSpPr txBox="1">
              <a:spLocks noChangeArrowheads="1"/>
            </p:cNvSpPr>
            <p:nvPr/>
          </p:nvSpPr>
          <p:spPr bwMode="auto">
            <a:xfrm>
              <a:off x="4386790" y="6265251"/>
              <a:ext cx="302277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a:solidFill>
                    <a:srgbClr val="00B050"/>
                  </a:solidFill>
                </a:rPr>
                <a:t>[Kalogerakis et al. 12]</a:t>
              </a:r>
            </a:p>
          </p:txBody>
        </p:sp>
        <p:grpSp>
          <p:nvGrpSpPr>
            <p:cNvPr id="11271" name="Group 2"/>
            <p:cNvGrpSpPr>
              <a:grpSpLocks/>
            </p:cNvGrpSpPr>
            <p:nvPr/>
          </p:nvGrpSpPr>
          <p:grpSpPr bwMode="auto">
            <a:xfrm>
              <a:off x="3224213" y="4324701"/>
              <a:ext cx="5557837" cy="1944688"/>
              <a:chOff x="3224213" y="4324701"/>
              <a:chExt cx="5557837" cy="1944688"/>
            </a:xfrm>
          </p:grpSpPr>
          <p:pic>
            <p:nvPicPr>
              <p:cNvPr id="1127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4213" y="4324701"/>
                <a:ext cx="55578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73" name="Straight Connector 5"/>
              <p:cNvCxnSpPr>
                <a:cxnSpLocks noChangeShapeType="1"/>
              </p:cNvCxnSpPr>
              <p:nvPr/>
            </p:nvCxnSpPr>
            <p:spPr bwMode="auto">
              <a:xfrm>
                <a:off x="4438723" y="4435826"/>
                <a:ext cx="0" cy="1833563"/>
              </a:xfrm>
              <a:prstGeom prst="line">
                <a:avLst/>
              </a:prstGeom>
              <a:noFill/>
              <a:ln w="63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4" name="Straight Connector 23"/>
              <p:cNvCxnSpPr>
                <a:cxnSpLocks noChangeShapeType="1"/>
              </p:cNvCxnSpPr>
              <p:nvPr/>
            </p:nvCxnSpPr>
            <p:spPr bwMode="auto">
              <a:xfrm>
                <a:off x="6003130" y="4434239"/>
                <a:ext cx="0" cy="1835150"/>
              </a:xfrm>
              <a:prstGeom prst="line">
                <a:avLst/>
              </a:prstGeom>
              <a:noFill/>
              <a:ln w="63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5" name="Straight Connector 24"/>
              <p:cNvCxnSpPr>
                <a:cxnSpLocks noChangeShapeType="1"/>
              </p:cNvCxnSpPr>
              <p:nvPr/>
            </p:nvCxnSpPr>
            <p:spPr bwMode="auto">
              <a:xfrm>
                <a:off x="7398277" y="4434239"/>
                <a:ext cx="0" cy="1835150"/>
              </a:xfrm>
              <a:prstGeom prst="line">
                <a:avLst/>
              </a:prstGeom>
              <a:noFill/>
              <a:ln w="63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Summary</a:t>
            </a:r>
          </a:p>
        </p:txBody>
      </p:sp>
      <p:sp>
        <p:nvSpPr>
          <p:cNvPr id="98307" name="Content Placeholder 2"/>
          <p:cNvSpPr>
            <a:spLocks noGrp="1"/>
          </p:cNvSpPr>
          <p:nvPr>
            <p:ph idx="4294967295"/>
          </p:nvPr>
        </p:nvSpPr>
        <p:spPr>
          <a:xfrm>
            <a:off x="225425" y="1484313"/>
            <a:ext cx="11699875" cy="4692650"/>
          </a:xfrm>
        </p:spPr>
        <p:txBody>
          <a:bodyPr/>
          <a:lstStyle/>
          <a:p>
            <a:pPr marL="182563" indent="-182563" eaLnBrk="1" hangingPunct="1">
              <a:lnSpc>
                <a:spcPct val="100000"/>
              </a:lnSpc>
              <a:spcBef>
                <a:spcPts val="2400"/>
              </a:spcBef>
            </a:pPr>
            <a:r>
              <a:rPr lang="en-US" altLang="en-US" sz="3200" smtClean="0">
                <a:sym typeface="Arial" panose="020B0604020202020204" pitchFamily="34" charset="0"/>
              </a:rPr>
              <a:t> First algorithm for computing</a:t>
            </a:r>
            <a:r>
              <a:rPr lang="en-US" altLang="en-US" sz="3200" smtClean="0">
                <a:solidFill>
                  <a:srgbClr val="FF0000"/>
                </a:solidFill>
                <a:sym typeface="Arial" panose="020B0604020202020204" pitchFamily="34" charset="0"/>
              </a:rPr>
              <a:t> a structure transcending style </a:t>
            </a:r>
            <a:br>
              <a:rPr lang="en-US" altLang="en-US" sz="3200" smtClean="0">
                <a:solidFill>
                  <a:srgbClr val="FF0000"/>
                </a:solidFill>
                <a:sym typeface="Arial" panose="020B0604020202020204" pitchFamily="34" charset="0"/>
              </a:rPr>
            </a:br>
            <a:r>
              <a:rPr lang="en-US" altLang="en-US" sz="3200" smtClean="0">
                <a:solidFill>
                  <a:srgbClr val="FF0000"/>
                </a:solidFill>
                <a:sym typeface="Arial" panose="020B0604020202020204" pitchFamily="34" charset="0"/>
              </a:rPr>
              <a:t> similarity measure between shapes</a:t>
            </a:r>
          </a:p>
          <a:p>
            <a:pPr marL="182563" indent="-182563" eaLnBrk="1" hangingPunct="1">
              <a:lnSpc>
                <a:spcPct val="100000"/>
              </a:lnSpc>
              <a:spcBef>
                <a:spcPts val="2400"/>
              </a:spcBef>
            </a:pPr>
            <a:r>
              <a:rPr lang="en-US" altLang="en-US" sz="3200" smtClean="0">
                <a:sym typeface="Arial" panose="020B0604020202020204" pitchFamily="34" charset="0"/>
              </a:rPr>
              <a:t> Key components:  </a:t>
            </a:r>
            <a:r>
              <a:rPr lang="en-US" altLang="en-US" sz="3200" smtClean="0">
                <a:solidFill>
                  <a:srgbClr val="FF0000"/>
                </a:solidFill>
                <a:sym typeface="Arial" panose="020B0604020202020204" pitchFamily="34" charset="0"/>
              </a:rPr>
              <a:t>geometric style elements + crowdsourcing-based   </a:t>
            </a:r>
            <a:br>
              <a:rPr lang="en-US" altLang="en-US" sz="3200" smtClean="0">
                <a:solidFill>
                  <a:srgbClr val="FF0000"/>
                </a:solidFill>
                <a:sym typeface="Arial" panose="020B0604020202020204" pitchFamily="34" charset="0"/>
              </a:rPr>
            </a:br>
            <a:r>
              <a:rPr lang="en-US" altLang="en-US" sz="3200" smtClean="0">
                <a:solidFill>
                  <a:srgbClr val="FF0000"/>
                </a:solidFill>
                <a:sym typeface="Arial" panose="020B0604020202020204" pitchFamily="34" charset="0"/>
              </a:rPr>
              <a:t> learning </a:t>
            </a:r>
          </a:p>
          <a:p>
            <a:pPr marL="182563" indent="-182563" eaLnBrk="1" hangingPunct="1">
              <a:lnSpc>
                <a:spcPct val="100000"/>
              </a:lnSpc>
              <a:spcBef>
                <a:spcPts val="2400"/>
              </a:spcBef>
            </a:pPr>
            <a:r>
              <a:rPr lang="en-US" altLang="en-US" sz="3200" smtClean="0">
                <a:sym typeface="Arial" panose="020B0604020202020204" pitchFamily="34" charset="0"/>
              </a:rPr>
              <a:t> Demonstrated to be </a:t>
            </a:r>
            <a:r>
              <a:rPr lang="en-US" altLang="en-US" sz="3200" smtClean="0">
                <a:solidFill>
                  <a:srgbClr val="FF0000"/>
                </a:solidFill>
                <a:sym typeface="Arial" panose="020B0604020202020204" pitchFamily="34" charset="0"/>
              </a:rPr>
              <a:t>well aligned with human perception of style</a:t>
            </a:r>
          </a:p>
          <a:p>
            <a:pPr marL="182563" indent="-182563" eaLnBrk="1" hangingPunct="1">
              <a:lnSpc>
                <a:spcPct val="100000"/>
              </a:lnSpc>
              <a:spcBef>
                <a:spcPts val="2400"/>
              </a:spcBef>
            </a:pPr>
            <a:endParaRPr lang="en-US" altLang="en-US" smtClean="0">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Thank you!</a:t>
            </a:r>
            <a:endParaRPr lang="el-GR" altLang="en-US" sz="3600" dirty="0">
              <a:latin typeface="+mn-lt"/>
            </a:endParaRPr>
          </a:p>
        </p:txBody>
      </p:sp>
      <p:sp>
        <p:nvSpPr>
          <p:cNvPr id="100355" name="Content Placeholder 2"/>
          <p:cNvSpPr>
            <a:spLocks noGrp="1"/>
          </p:cNvSpPr>
          <p:nvPr>
            <p:ph idx="4294967295"/>
          </p:nvPr>
        </p:nvSpPr>
        <p:spPr>
          <a:xfrm>
            <a:off x="609600" y="1498600"/>
            <a:ext cx="10972800" cy="4627563"/>
          </a:xfrm>
        </p:spPr>
        <p:txBody>
          <a:bodyPr/>
          <a:lstStyle/>
          <a:p>
            <a:pPr marL="0" indent="0" algn="ctr" eaLnBrk="1" hangingPunct="1">
              <a:buFont typeface="Arial" panose="020B0604020202020204" pitchFamily="34" charset="0"/>
              <a:buNone/>
            </a:pPr>
            <a:r>
              <a:rPr lang="en-US" altLang="en-US" sz="2900" b="1" smtClean="0">
                <a:solidFill>
                  <a:srgbClr val="FF0000"/>
                </a:solidFill>
              </a:rPr>
              <a:t>Acknowledgements:  </a:t>
            </a:r>
            <a:r>
              <a:rPr lang="en-US" altLang="en-US" sz="2900" i="1" smtClean="0"/>
              <a:t>Nicholas Vining,  Mikhail Bessmeltsev</a:t>
            </a:r>
          </a:p>
          <a:p>
            <a:pPr marL="0" indent="0" eaLnBrk="1" hangingPunct="1">
              <a:buFont typeface="Arial" panose="020B0604020202020204" pitchFamily="34" charset="0"/>
              <a:buNone/>
            </a:pPr>
            <a:endParaRPr lang="en-US" altLang="en-US" sz="800" b="1" smtClean="0"/>
          </a:p>
          <a:p>
            <a:pPr marL="0" indent="0" algn="ctr" eaLnBrk="1" hangingPunct="1">
              <a:buFont typeface="Arial" panose="020B0604020202020204" pitchFamily="34" charset="0"/>
              <a:buNone/>
            </a:pPr>
            <a:r>
              <a:rPr lang="en-US" altLang="en-US" sz="2900" smtClean="0"/>
              <a:t>Our project web page:</a:t>
            </a:r>
          </a:p>
          <a:p>
            <a:pPr marL="0" indent="0" algn="ctr" eaLnBrk="1" hangingPunct="1">
              <a:buFont typeface="Arial" panose="020B0604020202020204" pitchFamily="34" charset="0"/>
              <a:buNone/>
            </a:pPr>
            <a:r>
              <a:rPr lang="en-US" altLang="en-US" sz="2900" smtClean="0">
                <a:hlinkClick r:id="rId3"/>
              </a:rPr>
              <a:t>http://people.cs.umass.edu/~zlun/papers/StyleSimilarity</a:t>
            </a:r>
            <a:endParaRPr lang="en-US" altLang="en-US" sz="2900" smtClean="0"/>
          </a:p>
        </p:txBody>
      </p:sp>
      <p:pic>
        <p:nvPicPr>
          <p:cNvPr id="100356" name="Picture 2" descr="http://t2.gstatic.com/images?q=tbn:ANd9GcQ_Onrkq2zyT02C63E_ZPOlcMVllO3wV-QAV1MLkYBxLigluf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3679825"/>
            <a:ext cx="2459038"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AutoShape 2" descr="http://t0.gstatic.com/images?q=tbn:ANd9GcRRXcRBoy1tb4fwPsFbn7g6PGHXHhU2ThsUcwsakMOlqMY-cBFA"/>
          <p:cNvSpPr>
            <a:spLocks noChangeAspect="1" noChangeArrowheads="1"/>
          </p:cNvSpPr>
          <p:nvPr/>
        </p:nvSpPr>
        <p:spPr bwMode="auto">
          <a:xfrm>
            <a:off x="207963" y="-187325"/>
            <a:ext cx="406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en-US" altLang="en-US" sz="2400"/>
          </a:p>
        </p:txBody>
      </p:sp>
      <p:pic>
        <p:nvPicPr>
          <p:cNvPr id="100358" name="Picture 4" descr="http://siepic.ubc.ca/sites/siepic.ubc.ca/files/upload/NSERC_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3736975"/>
            <a:ext cx="477837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838200" y="239713"/>
            <a:ext cx="10515600" cy="1060450"/>
          </a:xfrm>
        </p:spPr>
        <p:txBody>
          <a:bodyPr/>
          <a:lstStyle/>
          <a:p>
            <a:pPr algn="ctr" eaLnBrk="1" hangingPunct="1"/>
            <a:r>
              <a:rPr lang="en-US" altLang="en-US" sz="3600" smtClean="0"/>
              <a:t>Concurrent work: Furniture style</a:t>
            </a:r>
          </a:p>
        </p:txBody>
      </p:sp>
      <p:grpSp>
        <p:nvGrpSpPr>
          <p:cNvPr id="13315" name="Group 5"/>
          <p:cNvGrpSpPr>
            <a:grpSpLocks/>
          </p:cNvGrpSpPr>
          <p:nvPr/>
        </p:nvGrpSpPr>
        <p:grpSpPr bwMode="auto">
          <a:xfrm>
            <a:off x="1119188" y="2022475"/>
            <a:ext cx="9953625" cy="3211513"/>
            <a:chOff x="4564288" y="3747202"/>
            <a:chExt cx="7176451" cy="2314481"/>
          </a:xfrm>
        </p:grpSpPr>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4288" y="3747202"/>
              <a:ext cx="7176451" cy="189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7390239" y="5755517"/>
              <a:ext cx="1524548" cy="30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a:solidFill>
                    <a:srgbClr val="00B050"/>
                  </a:solidFill>
                </a:rPr>
                <a:t>[Liu et al. 2015]</a:t>
              </a:r>
            </a:p>
          </p:txBody>
        </p:sp>
      </p:gr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217488" y="239713"/>
            <a:ext cx="11703050" cy="1060450"/>
          </a:xfrm>
        </p:spPr>
        <p:txBody>
          <a:bodyPr/>
          <a:lstStyle/>
          <a:p>
            <a:pPr algn="ctr" eaLnBrk="1" hangingPunct="1">
              <a:defRPr/>
            </a:pPr>
            <a:r>
              <a:rPr lang="en-US" altLang="en-US" sz="3600" dirty="0">
                <a:latin typeface="+mn-lt"/>
              </a:rPr>
              <a:t>Key o</a:t>
            </a:r>
            <a:r>
              <a:rPr lang="en-US" altLang="en-US" sz="3600" dirty="0" smtClean="0">
                <a:latin typeface="+mn-lt"/>
              </a:rPr>
              <a:t>bservation: Presence of similar style elements</a:t>
            </a:r>
            <a:endParaRPr lang="en-US" altLang="en-US" sz="3600" dirty="0">
              <a:latin typeface="+mn-lt"/>
            </a:endParaRPr>
          </a:p>
        </p:txBody>
      </p:sp>
      <p:pic>
        <p:nvPicPr>
          <p:cNvPr id="133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163888"/>
            <a:ext cx="3427413"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325" y="3309938"/>
            <a:ext cx="271303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300" y="3298825"/>
            <a:ext cx="3427413"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spect="1"/>
          </p:cNvSpPr>
          <p:nvPr/>
        </p:nvSpPr>
        <p:spPr bwMode="auto">
          <a:xfrm>
            <a:off x="2249488" y="3148013"/>
            <a:ext cx="677862" cy="431800"/>
          </a:xfrm>
          <a:prstGeom prst="rect">
            <a:avLst/>
          </a:prstGeom>
          <a:blipFill dpi="0" rotWithShape="1">
            <a:blip r:embed="rId6"/>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3" name="Rectangle 2"/>
          <p:cNvSpPr>
            <a:spLocks/>
          </p:cNvSpPr>
          <p:nvPr/>
        </p:nvSpPr>
        <p:spPr bwMode="auto">
          <a:xfrm>
            <a:off x="5443538" y="3300413"/>
            <a:ext cx="1143000" cy="512762"/>
          </a:xfrm>
          <a:prstGeom prst="rect">
            <a:avLst/>
          </a:prstGeom>
          <a:blipFill dpi="0" rotWithShape="1">
            <a:blip r:embed="rId7"/>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4" name="Rectangle 3"/>
          <p:cNvSpPr>
            <a:spLocks noChangeAspect="1"/>
          </p:cNvSpPr>
          <p:nvPr/>
        </p:nvSpPr>
        <p:spPr bwMode="auto">
          <a:xfrm>
            <a:off x="1233488" y="4567238"/>
            <a:ext cx="269875" cy="685800"/>
          </a:xfrm>
          <a:prstGeom prst="rect">
            <a:avLst/>
          </a:prstGeom>
          <a:blipFill dpi="0" rotWithShape="1">
            <a:blip r:embed="rId8"/>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7" name="Rectangle 6"/>
          <p:cNvSpPr>
            <a:spLocks noChangeAspect="1"/>
          </p:cNvSpPr>
          <p:nvPr/>
        </p:nvSpPr>
        <p:spPr bwMode="auto">
          <a:xfrm>
            <a:off x="5994400" y="5207000"/>
            <a:ext cx="338138" cy="223838"/>
          </a:xfrm>
          <a:prstGeom prst="rect">
            <a:avLst/>
          </a:prstGeom>
          <a:blipFill dpi="0" rotWithShape="1">
            <a:blip r:embed="rId9"/>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15370" name="TextBox 4"/>
          <p:cNvSpPr txBox="1">
            <a:spLocks noChangeArrowheads="1"/>
          </p:cNvSpPr>
          <p:nvPr/>
        </p:nvSpPr>
        <p:spPr bwMode="auto">
          <a:xfrm>
            <a:off x="169863" y="1309688"/>
            <a:ext cx="115617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a:t>Art literature points to </a:t>
            </a:r>
            <a:r>
              <a:rPr lang="en-US" altLang="en-US" b="1">
                <a:solidFill>
                  <a:srgbClr val="0070C0"/>
                </a:solidFill>
              </a:rPr>
              <a:t>recurrent similarly shaped, salient geometric elements</a:t>
            </a:r>
          </a:p>
          <a:p>
            <a:pPr>
              <a:lnSpc>
                <a:spcPct val="100000"/>
              </a:lnSpc>
              <a:spcBef>
                <a:spcPct val="0"/>
              </a:spcBef>
              <a:buFont typeface="Arial" panose="020B0604020202020204" pitchFamily="34" charset="0"/>
              <a:buNone/>
            </a:pPr>
            <a:r>
              <a:rPr lang="en-US" altLang="en-US"/>
              <a:t>as</a:t>
            </a:r>
            <a:r>
              <a:rPr lang="en-US" altLang="en-US" b="1">
                <a:solidFill>
                  <a:srgbClr val="0070C0"/>
                </a:solidFill>
              </a:rPr>
              <a:t> </a:t>
            </a:r>
            <a:r>
              <a:rPr lang="en-US" altLang="en-US"/>
              <a:t>strong indicators of style similarity: </a:t>
            </a:r>
          </a:p>
          <a:p>
            <a:pPr>
              <a:lnSpc>
                <a:spcPct val="100000"/>
              </a:lnSpc>
              <a:spcBef>
                <a:spcPct val="0"/>
              </a:spcBef>
              <a:buFontTx/>
              <a:buNone/>
            </a:pPr>
            <a:endParaRPr lang="en-US" altLang="en-US" b="1">
              <a:solidFill>
                <a:srgbClr val="0070C0"/>
              </a:solidFill>
            </a:endParaRPr>
          </a:p>
        </p:txBody>
      </p:sp>
      <p:sp>
        <p:nvSpPr>
          <p:cNvPr id="5" name="TextBox 4"/>
          <p:cNvSpPr txBox="1">
            <a:spLocks noChangeArrowheads="1"/>
          </p:cNvSpPr>
          <p:nvPr/>
        </p:nvSpPr>
        <p:spPr bwMode="auto">
          <a:xfrm>
            <a:off x="6437313" y="5786438"/>
            <a:ext cx="398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a:solidFill>
                  <a:srgbClr val="FF0000"/>
                </a:solidFill>
              </a:rPr>
              <a:t>Similar ≠ Identical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13315"/>
                                        </p:tgtEl>
                                        <p:attrNameLst>
                                          <p:attrName>style.opacity</p:attrName>
                                        </p:attrNameLst>
                                      </p:cBhvr>
                                      <p:to>
                                        <p:strVal val="0.5"/>
                                      </p:to>
                                    </p:set>
                                    <p:animEffect filter="image" prLst="opacity: 0.5">
                                      <p:cBhvr rctx="IE">
                                        <p:cTn id="7" dur="indefinite"/>
                                        <p:tgtEl>
                                          <p:spTgt spid="13315"/>
                                        </p:tgtEl>
                                      </p:cBhvr>
                                    </p:animEffect>
                                  </p:childTnLst>
                                </p:cTn>
                              </p:par>
                              <p:par>
                                <p:cTn id="8" presetID="9" presetClass="emph" presetSubtype="0" nodeType="withEffect">
                                  <p:stCondLst>
                                    <p:cond delay="0"/>
                                  </p:stCondLst>
                                  <p:childTnLst>
                                    <p:set>
                                      <p:cBhvr rctx="PPT">
                                        <p:cTn id="9" dur="indefinite"/>
                                        <p:tgtEl>
                                          <p:spTgt spid="13316"/>
                                        </p:tgtEl>
                                        <p:attrNameLst>
                                          <p:attrName>style.opacity</p:attrName>
                                        </p:attrNameLst>
                                      </p:cBhvr>
                                      <p:to>
                                        <p:strVal val="0.5"/>
                                      </p:to>
                                    </p:set>
                                    <p:animEffect filter="image" prLst="opacity: 0.5">
                                      <p:cBhvr rctx="IE">
                                        <p:cTn id="10" dur="indefinite"/>
                                        <p:tgtEl>
                                          <p:spTgt spid="13316"/>
                                        </p:tgtEl>
                                      </p:cBhvr>
                                    </p:animEffect>
                                  </p:childTnLst>
                                </p:cTn>
                              </p:par>
                              <p:par>
                                <p:cTn id="11" presetID="9" presetClass="emph" presetSubtype="0" nodeType="withEffect">
                                  <p:stCondLst>
                                    <p:cond delay="0"/>
                                  </p:stCondLst>
                                  <p:childTnLst>
                                    <p:set>
                                      <p:cBhvr rctx="PPT">
                                        <p:cTn id="12" dur="indefinite"/>
                                        <p:tgtEl>
                                          <p:spTgt spid="13317"/>
                                        </p:tgtEl>
                                        <p:attrNameLst>
                                          <p:attrName>style.opacity</p:attrName>
                                        </p:attrNameLst>
                                      </p:cBhvr>
                                      <p:to>
                                        <p:strVal val="0.5"/>
                                      </p:to>
                                    </p:set>
                                    <p:animEffect filter="image" prLst="opacity: 0.5">
                                      <p:cBhvr rctx="IE">
                                        <p:cTn id="13" dur="indefinite"/>
                                        <p:tgtEl>
                                          <p:spTgt spid="133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
                                        <p:tgtEl>
                                          <p:spTgt spid="7"/>
                                        </p:tgtEl>
                                      </p:cBhvr>
                                    </p:animEffect>
                                  </p:childTnLst>
                                </p:cTn>
                              </p:par>
                            </p:childTnLst>
                          </p:cTn>
                        </p:par>
                        <p:par>
                          <p:cTn id="26" fill="hold" nodeType="afterGroup">
                            <p:stCondLst>
                              <p:cond delay="10"/>
                            </p:stCondLst>
                            <p:childTnLst>
                              <p:par>
                                <p:cTn id="27" presetID="6" presetClass="emph" presetSubtype="0" fill="hold" grpId="1" nodeType="afterEffect">
                                  <p:stCondLst>
                                    <p:cond delay="500"/>
                                  </p:stCondLst>
                                  <p:childTnLst>
                                    <p:animScale>
                                      <p:cBhvr>
                                        <p:cTn id="28" dur="1000" fill="hold"/>
                                        <p:tgtEl>
                                          <p:spTgt spid="2"/>
                                        </p:tgtEl>
                                      </p:cBhvr>
                                      <p:by x="220000" y="220000"/>
                                    </p:animScale>
                                  </p:childTnLst>
                                </p:cTn>
                              </p:par>
                              <p:par>
                                <p:cTn id="29" presetID="42" presetClass="path" presetSubtype="0" fill="hold" grpId="2" nodeType="withEffect">
                                  <p:stCondLst>
                                    <p:cond delay="500"/>
                                  </p:stCondLst>
                                  <p:childTnLst>
                                    <p:animMotion origin="layout" path="M 4.16667E-7 7.40741E-7 L 0.09102 -0.07384 " pathEditMode="relative" rAng="0" ptsTypes="AA">
                                      <p:cBhvr>
                                        <p:cTn id="30" dur="1000" fill="hold"/>
                                        <p:tgtEl>
                                          <p:spTgt spid="2"/>
                                        </p:tgtEl>
                                        <p:attrNameLst>
                                          <p:attrName>ppt_x</p:attrName>
                                          <p:attrName>ppt_y</p:attrName>
                                        </p:attrNameLst>
                                      </p:cBhvr>
                                      <p:rCtr x="4544" y="-3704"/>
                                    </p:animMotion>
                                  </p:childTnLst>
                                </p:cTn>
                              </p:par>
                              <p:par>
                                <p:cTn id="31" presetID="6" presetClass="emph" presetSubtype="0" fill="hold" grpId="1" nodeType="withEffect">
                                  <p:stCondLst>
                                    <p:cond delay="500"/>
                                  </p:stCondLst>
                                  <p:childTnLst>
                                    <p:animScale>
                                      <p:cBhvr>
                                        <p:cTn id="32" dur="1000" fill="hold"/>
                                        <p:tgtEl>
                                          <p:spTgt spid="3"/>
                                        </p:tgtEl>
                                      </p:cBhvr>
                                      <p:by x="180000" y="180000"/>
                                    </p:animScale>
                                  </p:childTnLst>
                                </p:cTn>
                              </p:par>
                              <p:par>
                                <p:cTn id="33" presetID="42" presetClass="path" presetSubtype="0" fill="hold" grpId="2" nodeType="withEffect">
                                  <p:stCondLst>
                                    <p:cond delay="500"/>
                                  </p:stCondLst>
                                  <p:childTnLst>
                                    <p:animMotion origin="layout" path="M 6.25E-7 1.48148E-6 L -0.03867 -0.10185 " pathEditMode="relative" rAng="0" ptsTypes="AA">
                                      <p:cBhvr>
                                        <p:cTn id="34" dur="1000" fill="hold"/>
                                        <p:tgtEl>
                                          <p:spTgt spid="3"/>
                                        </p:tgtEl>
                                        <p:attrNameLst>
                                          <p:attrName>ppt_x</p:attrName>
                                          <p:attrName>ppt_y</p:attrName>
                                        </p:attrNameLst>
                                      </p:cBhvr>
                                      <p:rCtr x="-1940" y="-5093"/>
                                    </p:animMotion>
                                  </p:childTnLst>
                                </p:cTn>
                              </p:par>
                              <p:par>
                                <p:cTn id="35" presetID="6" presetClass="emph" presetSubtype="0" fill="hold" grpId="1" nodeType="withEffect">
                                  <p:stCondLst>
                                    <p:cond delay="500"/>
                                  </p:stCondLst>
                                  <p:childTnLst>
                                    <p:animScale>
                                      <p:cBhvr>
                                        <p:cTn id="36" dur="1000" fill="hold"/>
                                        <p:tgtEl>
                                          <p:spTgt spid="4"/>
                                        </p:tgtEl>
                                      </p:cBhvr>
                                      <p:by x="200000" y="200000"/>
                                    </p:animScale>
                                  </p:childTnLst>
                                </p:cTn>
                              </p:par>
                              <p:par>
                                <p:cTn id="37" presetID="42" presetClass="path" presetSubtype="0" fill="hold" grpId="2" nodeType="withEffect">
                                  <p:stCondLst>
                                    <p:cond delay="500"/>
                                  </p:stCondLst>
                                  <p:childTnLst>
                                    <p:animMotion origin="layout" path="M 4.16667E-7 -2.22222E-6 L 0.20716 0.15162 " pathEditMode="relative" rAng="0" ptsTypes="AA">
                                      <p:cBhvr>
                                        <p:cTn id="38" dur="1000" fill="hold"/>
                                        <p:tgtEl>
                                          <p:spTgt spid="4"/>
                                        </p:tgtEl>
                                        <p:attrNameLst>
                                          <p:attrName>ppt_x</p:attrName>
                                          <p:attrName>ppt_y</p:attrName>
                                        </p:attrNameLst>
                                      </p:cBhvr>
                                      <p:rCtr x="10352" y="7569"/>
                                    </p:animMotion>
                                  </p:childTnLst>
                                </p:cTn>
                              </p:par>
                              <p:par>
                                <p:cTn id="39" presetID="6" presetClass="emph" presetSubtype="0" fill="hold" grpId="1" nodeType="withEffect">
                                  <p:stCondLst>
                                    <p:cond delay="500"/>
                                  </p:stCondLst>
                                  <p:childTnLst>
                                    <p:animScale>
                                      <p:cBhvr>
                                        <p:cTn id="40" dur="1000" fill="hold"/>
                                        <p:tgtEl>
                                          <p:spTgt spid="7"/>
                                        </p:tgtEl>
                                      </p:cBhvr>
                                      <p:by x="300000" y="300000"/>
                                    </p:animScale>
                                  </p:childTnLst>
                                </p:cTn>
                              </p:par>
                              <p:par>
                                <p:cTn id="41" presetID="42" presetClass="path" presetSubtype="0" fill="hold" grpId="2" nodeType="withEffect">
                                  <p:stCondLst>
                                    <p:cond delay="500"/>
                                  </p:stCondLst>
                                  <p:childTnLst>
                                    <p:animMotion origin="layout" path="M 1.25E-6 -2.96296E-6 L -0.12031 0.10047 " pathEditMode="relative" rAng="0" ptsTypes="AA">
                                      <p:cBhvr>
                                        <p:cTn id="42" dur="1000" fill="hold"/>
                                        <p:tgtEl>
                                          <p:spTgt spid="7"/>
                                        </p:tgtEl>
                                        <p:attrNameLst>
                                          <p:attrName>ppt_x</p:attrName>
                                          <p:attrName>ppt_y</p:attrName>
                                        </p:attrNameLst>
                                      </p:cBhvr>
                                      <p:rCtr x="-6016" y="5023"/>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7" grpId="0" animBg="1"/>
      <p:bldP spid="7" grpId="1" animBg="1"/>
      <p:bldP spid="7" grpId="2"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Geometric criteria for element similarity</a:t>
            </a:r>
          </a:p>
        </p:txBody>
      </p:sp>
      <p:grpSp>
        <p:nvGrpSpPr>
          <p:cNvPr id="17411" name="Group 1"/>
          <p:cNvGrpSpPr>
            <a:grpSpLocks/>
          </p:cNvGrpSpPr>
          <p:nvPr/>
        </p:nvGrpSpPr>
        <p:grpSpPr bwMode="auto">
          <a:xfrm>
            <a:off x="1184275" y="1173163"/>
            <a:ext cx="3376613" cy="5638800"/>
            <a:chOff x="1184275" y="1173163"/>
            <a:chExt cx="3376613" cy="5638799"/>
          </a:xfrm>
        </p:grpSpPr>
        <p:pic>
          <p:nvPicPr>
            <p:cNvPr id="174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275" y="1614866"/>
              <a:ext cx="3376613" cy="519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Box 9"/>
            <p:cNvSpPr txBox="1">
              <a:spLocks noChangeArrowheads="1"/>
            </p:cNvSpPr>
            <p:nvPr/>
          </p:nvSpPr>
          <p:spPr bwMode="auto">
            <a:xfrm>
              <a:off x="1366798" y="1173163"/>
              <a:ext cx="2304025" cy="52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0070C0"/>
                  </a:solidFill>
                </a:rPr>
                <a:t>Shape</a:t>
              </a:r>
            </a:p>
          </p:txBody>
        </p:sp>
      </p:grpSp>
      <p:grpSp>
        <p:nvGrpSpPr>
          <p:cNvPr id="3" name="Group 2"/>
          <p:cNvGrpSpPr>
            <a:grpSpLocks/>
          </p:cNvGrpSpPr>
          <p:nvPr/>
        </p:nvGrpSpPr>
        <p:grpSpPr bwMode="auto">
          <a:xfrm>
            <a:off x="5084763" y="1173163"/>
            <a:ext cx="2424112" cy="5638800"/>
            <a:chOff x="5084763" y="1173163"/>
            <a:chExt cx="2424112" cy="5638800"/>
          </a:xfrm>
        </p:grpSpPr>
        <p:pic>
          <p:nvPicPr>
            <p:cNvPr id="1742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689" y="1353213"/>
              <a:ext cx="2375186" cy="54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10"/>
            <p:cNvSpPr txBox="1">
              <a:spLocks noChangeArrowheads="1"/>
            </p:cNvSpPr>
            <p:nvPr/>
          </p:nvSpPr>
          <p:spPr bwMode="auto">
            <a:xfrm>
              <a:off x="5084763" y="1173163"/>
              <a:ext cx="2304214" cy="52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0070C0"/>
                  </a:solidFill>
                </a:rPr>
                <a:t>Proportions</a:t>
              </a:r>
            </a:p>
          </p:txBody>
        </p:sp>
      </p:grpSp>
      <p:grpSp>
        <p:nvGrpSpPr>
          <p:cNvPr id="4" name="Group 3"/>
          <p:cNvGrpSpPr>
            <a:grpSpLocks/>
          </p:cNvGrpSpPr>
          <p:nvPr/>
        </p:nvGrpSpPr>
        <p:grpSpPr bwMode="auto">
          <a:xfrm>
            <a:off x="8032750" y="1173163"/>
            <a:ext cx="3314700" cy="5638800"/>
            <a:chOff x="8032750" y="1173163"/>
            <a:chExt cx="3314700" cy="5638800"/>
          </a:xfrm>
        </p:grpSpPr>
        <p:pic>
          <p:nvPicPr>
            <p:cNvPr id="1741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2750" y="1354138"/>
              <a:ext cx="33147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1"/>
            <p:cNvSpPr txBox="1">
              <a:spLocks noChangeArrowheads="1"/>
            </p:cNvSpPr>
            <p:nvPr/>
          </p:nvSpPr>
          <p:spPr bwMode="auto">
            <a:xfrm>
              <a:off x="8342313" y="1173163"/>
              <a:ext cx="230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0070C0"/>
                  </a:solidFill>
                </a:rPr>
                <a:t>Lines</a:t>
              </a:r>
            </a:p>
          </p:txBody>
        </p:sp>
      </p:grpSp>
      <p:cxnSp>
        <p:nvCxnSpPr>
          <p:cNvPr id="23" name="Straight Arrow Connector 22"/>
          <p:cNvCxnSpPr>
            <a:cxnSpLocks noChangeShapeType="1"/>
          </p:cNvCxnSpPr>
          <p:nvPr/>
        </p:nvCxnSpPr>
        <p:spPr bwMode="auto">
          <a:xfrm flipH="1">
            <a:off x="2913063" y="1892300"/>
            <a:ext cx="631825" cy="541338"/>
          </a:xfrm>
          <a:prstGeom prst="straightConnector1">
            <a:avLst/>
          </a:prstGeom>
          <a:noFill/>
          <a:ln w="63500" algn="ctr">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cxnSpLocks noChangeShapeType="1"/>
          </p:cNvCxnSpPr>
          <p:nvPr/>
        </p:nvCxnSpPr>
        <p:spPr bwMode="auto">
          <a:xfrm flipH="1">
            <a:off x="3438525" y="3773488"/>
            <a:ext cx="631825" cy="541337"/>
          </a:xfrm>
          <a:prstGeom prst="straightConnector1">
            <a:avLst/>
          </a:prstGeom>
          <a:noFill/>
          <a:ln w="63500" algn="ctr">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16" name="Rectangle 6"/>
          <p:cNvSpPr>
            <a:spLocks noChangeArrowheads="1"/>
          </p:cNvSpPr>
          <p:nvPr/>
        </p:nvSpPr>
        <p:spPr bwMode="auto">
          <a:xfrm>
            <a:off x="5568950" y="6480175"/>
            <a:ext cx="1825625" cy="3317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17417" name="Rectangle 1"/>
          <p:cNvSpPr>
            <a:spLocks noChangeArrowheads="1"/>
          </p:cNvSpPr>
          <p:nvPr/>
        </p:nvSpPr>
        <p:spPr bwMode="auto">
          <a:xfrm>
            <a:off x="2220913" y="6491288"/>
            <a:ext cx="1230312" cy="320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
        <p:nvSpPr>
          <p:cNvPr id="17418" name="Rectangle 7"/>
          <p:cNvSpPr>
            <a:spLocks noChangeArrowheads="1"/>
          </p:cNvSpPr>
          <p:nvPr/>
        </p:nvSpPr>
        <p:spPr bwMode="auto">
          <a:xfrm>
            <a:off x="9028113" y="6480175"/>
            <a:ext cx="1825625" cy="3317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endParaRPr lang="en-US"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838200" y="239713"/>
            <a:ext cx="10515600" cy="1060450"/>
          </a:xfrm>
        </p:spPr>
        <p:txBody>
          <a:bodyPr/>
          <a:lstStyle/>
          <a:p>
            <a:pPr algn="ctr" eaLnBrk="1" hangingPunct="1">
              <a:defRPr/>
            </a:pPr>
            <a:r>
              <a:rPr lang="en-US" altLang="en-US" sz="3600" dirty="0">
                <a:latin typeface="+mn-lt"/>
              </a:rPr>
              <a:t>Learn measure </a:t>
            </a:r>
            <a:r>
              <a:rPr lang="en-US" altLang="en-US" sz="3600" dirty="0" smtClean="0">
                <a:latin typeface="+mn-lt"/>
              </a:rPr>
              <a:t>quantification </a:t>
            </a:r>
            <a:r>
              <a:rPr lang="en-US" altLang="en-US" sz="3600" dirty="0">
                <a:latin typeface="+mn-lt"/>
              </a:rPr>
              <a:t>via crowdsourcing</a:t>
            </a:r>
          </a:p>
        </p:txBody>
      </p:sp>
      <p:grpSp>
        <p:nvGrpSpPr>
          <p:cNvPr id="19459" name="Group 11"/>
          <p:cNvGrpSpPr>
            <a:grpSpLocks/>
          </p:cNvGrpSpPr>
          <p:nvPr/>
        </p:nvGrpSpPr>
        <p:grpSpPr bwMode="auto">
          <a:xfrm>
            <a:off x="249238" y="1209675"/>
            <a:ext cx="11522075" cy="5256213"/>
            <a:chOff x="249705" y="1209993"/>
            <a:chExt cx="11521748" cy="5255543"/>
          </a:xfrm>
        </p:grpSpPr>
        <p:pic>
          <p:nvPicPr>
            <p:cNvPr id="194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4251" y="1209993"/>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2256"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705" y="3691572"/>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4"/>
            <p:cNvSpPr txBox="1">
              <a:spLocks noChangeArrowheads="1"/>
            </p:cNvSpPr>
            <p:nvPr/>
          </p:nvSpPr>
          <p:spPr bwMode="auto">
            <a:xfrm>
              <a:off x="3441034" y="3399184"/>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A</a:t>
              </a:r>
            </a:p>
          </p:txBody>
        </p:sp>
        <p:sp>
          <p:nvSpPr>
            <p:cNvPr id="19464" name="TextBox 7"/>
            <p:cNvSpPr txBox="1">
              <a:spLocks noChangeArrowheads="1"/>
            </p:cNvSpPr>
            <p:nvPr/>
          </p:nvSpPr>
          <p:spPr bwMode="auto">
            <a:xfrm>
              <a:off x="1804861" y="5880761"/>
              <a:ext cx="45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B</a:t>
              </a:r>
            </a:p>
          </p:txBody>
        </p:sp>
        <p:sp>
          <p:nvSpPr>
            <p:cNvPr id="19465" name="TextBox 8"/>
            <p:cNvSpPr txBox="1">
              <a:spLocks noChangeArrowheads="1"/>
            </p:cNvSpPr>
            <p:nvPr/>
          </p:nvSpPr>
          <p:spPr bwMode="auto">
            <a:xfrm>
              <a:off x="5510445" y="5880761"/>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C</a:t>
              </a:r>
            </a:p>
          </p:txBody>
        </p:sp>
        <p:cxnSp>
          <p:nvCxnSpPr>
            <p:cNvPr id="19466" name="Straight Connector 6"/>
            <p:cNvCxnSpPr>
              <a:cxnSpLocks noChangeShapeType="1"/>
            </p:cNvCxnSpPr>
            <p:nvPr/>
          </p:nvCxnSpPr>
          <p:spPr bwMode="auto">
            <a:xfrm>
              <a:off x="7726101" y="1300163"/>
              <a:ext cx="0" cy="5077488"/>
            </a:xfrm>
            <a:prstGeom prst="line">
              <a:avLst/>
            </a:prstGeom>
            <a:noFill/>
            <a:ln w="38100"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8137768" y="1594119"/>
              <a:ext cx="3633685" cy="4155545"/>
            </a:xfrm>
            <a:prstGeom prst="rect">
              <a:avLst/>
            </a:prstGeom>
            <a:noFill/>
          </p:spPr>
          <p:txBody>
            <a:bodyPr>
              <a:spAutoFit/>
            </a:bodyPr>
            <a:lstStyle/>
            <a:p>
              <a:pPr algn="just">
                <a:defRPr/>
              </a:pPr>
              <a:r>
                <a:rPr lang="en-US" sz="2400" dirty="0">
                  <a:latin typeface="+mn-lt"/>
                  <a:cs typeface="Times New Roman" panose="02020603050405020304" pitchFamily="18" charset="0"/>
                </a:rPr>
                <a:t>Which of the two objects on the bottom (</a:t>
              </a:r>
              <a:r>
                <a:rPr lang="en-US" sz="2400" b="1" dirty="0">
                  <a:latin typeface="+mn-lt"/>
                  <a:cs typeface="Times New Roman" panose="02020603050405020304" pitchFamily="18" charset="0"/>
                </a:rPr>
                <a:t>B</a:t>
              </a:r>
              <a:r>
                <a:rPr lang="en-US" sz="2400" dirty="0">
                  <a:latin typeface="+mn-lt"/>
                  <a:cs typeface="Times New Roman" panose="02020603050405020304" pitchFamily="18" charset="0"/>
                </a:rPr>
                <a:t> or </a:t>
              </a:r>
              <a:r>
                <a:rPr lang="en-US" sz="2400" b="1" dirty="0">
                  <a:latin typeface="+mn-lt"/>
                  <a:cs typeface="Times New Roman" panose="02020603050405020304" pitchFamily="18" charset="0"/>
                </a:rPr>
                <a:t>C</a:t>
              </a:r>
              <a:r>
                <a:rPr lang="en-US" sz="2400" dirty="0">
                  <a:latin typeface="+mn-lt"/>
                  <a:cs typeface="Times New Roman" panose="02020603050405020304" pitchFamily="18" charset="0"/>
                </a:rPr>
                <a:t>) is more similar style-wise to the object on the top (</a:t>
              </a:r>
              <a:r>
                <a:rPr lang="en-US" sz="2400" b="1" dirty="0">
                  <a:latin typeface="+mn-lt"/>
                  <a:cs typeface="Times New Roman" panose="02020603050405020304" pitchFamily="18" charset="0"/>
                </a:rPr>
                <a:t>A</a:t>
              </a:r>
              <a:r>
                <a:rPr lang="en-US" sz="2400" dirty="0">
                  <a:latin typeface="+mn-lt"/>
                  <a:cs typeface="Times New Roman" panose="02020603050405020304" pitchFamily="18" charset="0"/>
                </a:rPr>
                <a:t>)?</a:t>
              </a:r>
            </a:p>
            <a:p>
              <a:pPr>
                <a:defRPr/>
              </a:pPr>
              <a:endParaRPr lang="en-US" sz="2400" dirty="0">
                <a:latin typeface="+mn-lt"/>
                <a:cs typeface="Times New Roman" panose="02020603050405020304" pitchFamily="18" charset="0"/>
              </a:endParaRP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C</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Both</a:t>
              </a:r>
            </a:p>
            <a:p>
              <a:pPr marL="400050" indent="-400050">
                <a:lnSpc>
                  <a:spcPct val="150000"/>
                </a:lnSpc>
                <a:buFontTx/>
                <a:buAutoNum type="romanLcParenBoth"/>
                <a:defRPr/>
              </a:pPr>
              <a:r>
                <a:rPr lang="en-US" sz="2400" dirty="0">
                  <a:latin typeface="+mn-lt"/>
                  <a:cs typeface="Times New Roman" panose="02020603050405020304" pitchFamily="18" charset="0"/>
                </a:rPr>
                <a:t> </a:t>
              </a:r>
              <a:r>
                <a:rPr lang="en-US" sz="2400" b="1" dirty="0">
                  <a:latin typeface="+mn-lt"/>
                  <a:cs typeface="Times New Roman" panose="02020603050405020304" pitchFamily="18" charset="0"/>
                </a:rPr>
                <a:t>Neither</a:t>
              </a:r>
            </a:p>
          </p:txBody>
        </p:sp>
      </p:gr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Pages>0</Pages>
  <Words>3171</Words>
  <Characters>0</Characters>
  <Application>Microsoft Office PowerPoint</Application>
  <DocSecurity>0</DocSecurity>
  <PresentationFormat>Widescreen</PresentationFormat>
  <Lines>0</Lines>
  <Paragraphs>385</Paragraphs>
  <Slides>51</Slides>
  <Notes>51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Times New Roman</vt:lpstr>
      <vt:lpstr>Arial</vt:lpstr>
      <vt:lpstr>Calibri Light</vt:lpstr>
      <vt:lpstr>Calibri</vt:lpstr>
      <vt:lpstr>Office Theme</vt:lpstr>
      <vt:lpstr>Elements of Style:  Learning Perceptual Shape Style Similarity</vt:lpstr>
      <vt:lpstr>Goal: learn style similarity measure for shapes</vt:lpstr>
      <vt:lpstr>Challenge: style transcends structure</vt:lpstr>
      <vt:lpstr>Challenge: style transcends functionality</vt:lpstr>
      <vt:lpstr>Related work: Analyzing objects with common structure</vt:lpstr>
      <vt:lpstr>Concurrent work: Furniture style</vt:lpstr>
      <vt:lpstr>Key observation: Presence of similar style elements</vt:lpstr>
      <vt:lpstr>Geometric criteria for element similarity</vt:lpstr>
      <vt:lpstr>Learn measure quantification via crowdsourcing</vt:lpstr>
      <vt:lpstr>Learn measure parameters via crowdsourcing</vt:lpstr>
      <vt:lpstr>Learn measure parameters via crowdsourcing</vt:lpstr>
      <vt:lpstr>Algorithm for measuring style similarity</vt:lpstr>
      <vt:lpstr>Algorithm for measuring style similarity</vt:lpstr>
      <vt:lpstr>Algorithm for measuring style similarity</vt:lpstr>
      <vt:lpstr>Algorithm for measuring style similarity</vt:lpstr>
      <vt:lpstr>Algorithm for measuring style similarity</vt:lpstr>
      <vt:lpstr>Algorithm for measuring style similarity</vt:lpstr>
      <vt:lpstr>Algorithm for measuring style similarity</vt:lpstr>
      <vt:lpstr>Extraction of matching elements</vt:lpstr>
      <vt:lpstr>Extraction of matching elements</vt:lpstr>
      <vt:lpstr>Extraction of matching elements</vt:lpstr>
      <vt:lpstr>Algorithm for measuring style similarity</vt:lpstr>
      <vt:lpstr>Element distance</vt:lpstr>
      <vt:lpstr>Element saliency</vt:lpstr>
      <vt:lpstr>Algorithm for measuring style similarity</vt:lpstr>
      <vt:lpstr>Element prevalence</vt:lpstr>
      <vt:lpstr>Parameter learning</vt:lpstr>
      <vt:lpstr>Parameter learning</vt:lpstr>
      <vt:lpstr>Algorithm for measuring style similarity</vt:lpstr>
      <vt:lpstr>PowerPoint Presentation</vt:lpstr>
      <vt:lpstr>Our dataset</vt:lpstr>
      <vt:lpstr>Are users consistent in performing relative style comparisons?</vt:lpstr>
      <vt:lpstr>Our result</vt:lpstr>
      <vt:lpstr>Our result</vt:lpstr>
      <vt:lpstr>Our result</vt:lpstr>
      <vt:lpstr>Our result</vt:lpstr>
      <vt:lpstr>PowerPoint Presentation</vt:lpstr>
      <vt:lpstr>Which geometric properties are important for 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vector>
  </TitlesOfParts>
  <Manager/>
  <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2015-08-15T18:09:02Z</dcterms:created>
  <dcterms:modified xsi:type="dcterms:W3CDTF">2015-08-15T19:08:02Z</dcterms:modified>
  <cp:category/>
</cp:coreProperties>
</file>